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72" r:id="rId12"/>
    <p:sldId id="266" r:id="rId13"/>
    <p:sldId id="267" r:id="rId14"/>
    <p:sldId id="268" r:id="rId15"/>
    <p:sldId id="371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70" r:id="rId101"/>
    <p:sldId id="359" r:id="rId102"/>
    <p:sldId id="360" r:id="rId103"/>
    <p:sldId id="364" r:id="rId104"/>
    <p:sldId id="365" r:id="rId105"/>
    <p:sldId id="366" r:id="rId106"/>
    <p:sldId id="367" r:id="rId107"/>
    <p:sldId id="368" r:id="rId108"/>
  </p:sldIdLst>
  <p:sldSz cx="17340263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20" y="66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482391" y="241301"/>
            <a:ext cx="8375481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01040" y="5462016"/>
            <a:ext cx="1213818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33868" y="0"/>
            <a:ext cx="5283361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k object 18"/>
          <p:cNvSpPr/>
          <p:nvPr/>
        </p:nvSpPr>
        <p:spPr>
          <a:xfrm>
            <a:off x="135471" y="76200"/>
            <a:ext cx="4944684" cy="1257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9" name="bk object 19"/>
          <p:cNvSpPr/>
          <p:nvPr/>
        </p:nvSpPr>
        <p:spPr>
          <a:xfrm>
            <a:off x="4961618" y="0"/>
            <a:ext cx="12378645" cy="1511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0" name="bk object 20"/>
          <p:cNvSpPr/>
          <p:nvPr/>
        </p:nvSpPr>
        <p:spPr>
          <a:xfrm>
            <a:off x="5063221" y="0"/>
            <a:ext cx="12277042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bk object 21"/>
          <p:cNvSpPr/>
          <p:nvPr/>
        </p:nvSpPr>
        <p:spPr>
          <a:xfrm>
            <a:off x="5859112" y="254000"/>
            <a:ext cx="457214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67013" y="2243328"/>
            <a:ext cx="754301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930236" y="2243328"/>
            <a:ext cx="754301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33868" y="0"/>
            <a:ext cx="5283361" cy="1511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k object 18"/>
          <p:cNvSpPr/>
          <p:nvPr/>
        </p:nvSpPr>
        <p:spPr>
          <a:xfrm>
            <a:off x="135471" y="76200"/>
            <a:ext cx="4944684" cy="1257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31590" y="254001"/>
            <a:ext cx="8477084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5154" y="1838960"/>
            <a:ext cx="16369953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895690" y="9070848"/>
            <a:ext cx="554888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67013" y="9070848"/>
            <a:ext cx="39882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484990" y="9070848"/>
            <a:ext cx="39882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7" Type="http://schemas.openxmlformats.org/officeDocument/2006/relationships/image" Target="../media/image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hyperlink" Target="http://google.com/trends?q=dojo%2Bjavascript,%2Bjquery%2Bjavascript,%2Byui%2Bjavascript,%2Bprototype" TargetMode="External"/><Relationship Id="rId4" Type="http://schemas.openxmlformats.org/officeDocument/2006/relationships/image" Target="../media/image14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3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trends.builtwith.com/javascript" TargetMode="Externa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9.png"/><Relationship Id="rId7" Type="http://schemas.openxmlformats.org/officeDocument/2006/relationships/hyperlink" Target="http://jqueryui.com/" TargetMode="Externa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plugins.jquery.com/" TargetMode="Externa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hyperlink" Target="http://forum.jquer/" TargetMode="External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10" Type="http://schemas.openxmlformats.org/officeDocument/2006/relationships/image" Target="../media/image3.png"/><Relationship Id="rId4" Type="http://schemas.openxmlformats.org/officeDocument/2006/relationships/image" Target="../media/image154.png"/><Relationship Id="rId9" Type="http://schemas.openxmlformats.org/officeDocument/2006/relationships/hyperlink" Target="http://docs.jquer/" TargetMode="Externa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mazon.com/gp/product/1847196705" TargetMode="External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3.png"/><Relationship Id="rId5" Type="http://schemas.openxmlformats.org/officeDocument/2006/relationships/image" Target="../media/image161.png"/><Relationship Id="rId10" Type="http://schemas.openxmlformats.org/officeDocument/2006/relationships/hyperlink" Target="http://www.amazon.com/gp/product/1933988355" TargetMode="External"/><Relationship Id="rId4" Type="http://schemas.openxmlformats.org/officeDocument/2006/relationships/image" Target="../media/image160.png"/><Relationship Id="rId9" Type="http://schemas.openxmlformats.org/officeDocument/2006/relationships/image" Target="../media/image1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.png"/><Relationship Id="rId7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3.png"/><Relationship Id="rId7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5.png"/><Relationship Id="rId10" Type="http://schemas.openxmlformats.org/officeDocument/2006/relationships/image" Target="../media/image76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8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81.png"/><Relationship Id="rId12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77.png"/><Relationship Id="rId5" Type="http://schemas.openxmlformats.org/officeDocument/2006/relationships/image" Target="../media/image75.png"/><Relationship Id="rId10" Type="http://schemas.openxmlformats.org/officeDocument/2006/relationships/image" Target="../media/image82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81.png"/><Relationship Id="rId12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77.png"/><Relationship Id="rId5" Type="http://schemas.openxmlformats.org/officeDocument/2006/relationships/image" Target="../media/image75.png"/><Relationship Id="rId10" Type="http://schemas.openxmlformats.org/officeDocument/2006/relationships/image" Target="../media/image82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77.png"/><Relationship Id="rId5" Type="http://schemas.openxmlformats.org/officeDocument/2006/relationships/image" Target="../media/image75.png"/><Relationship Id="rId10" Type="http://schemas.openxmlformats.org/officeDocument/2006/relationships/image" Target="../media/image82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4.png"/><Relationship Id="rId4" Type="http://schemas.openxmlformats.org/officeDocument/2006/relationships/image" Target="../media/image86.png"/><Relationship Id="rId9" Type="http://schemas.openxmlformats.org/officeDocument/2006/relationships/hyperlink" Target="http://google.com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4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1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2.png"/><Relationship Id="rId9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1.png"/><Relationship Id="rId7" Type="http://schemas.openxmlformats.org/officeDocument/2006/relationships/image" Target="../media/image9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94.png"/><Relationship Id="rId5" Type="http://schemas.openxmlformats.org/officeDocument/2006/relationships/image" Target="../media/image95.png"/><Relationship Id="rId10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94.png"/><Relationship Id="rId3" Type="http://schemas.openxmlformats.org/officeDocument/2006/relationships/image" Target="../media/image91.png"/><Relationship Id="rId7" Type="http://schemas.openxmlformats.org/officeDocument/2006/relationships/image" Target="../media/image97.png"/><Relationship Id="rId12" Type="http://schemas.openxmlformats.org/officeDocument/2006/relationships/image" Target="../media/image9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4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2.png"/><Relationship Id="rId9" Type="http://schemas.openxmlformats.org/officeDocument/2006/relationships/image" Target="../media/image9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3.png"/><Relationship Id="rId7" Type="http://schemas.openxmlformats.org/officeDocument/2006/relationships/image" Target="../media/image10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0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0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6.png"/><Relationship Id="rId4" Type="http://schemas.openxmlformats.org/officeDocument/2006/relationships/image" Target="../media/image11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6.png"/><Relationship Id="rId5" Type="http://schemas.openxmlformats.org/officeDocument/2006/relationships/image" Target="../media/image117.png"/><Relationship Id="rId4" Type="http://schemas.openxmlformats.org/officeDocument/2006/relationships/image" Target="../media/image11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7.png"/><Relationship Id="rId4" Type="http://schemas.openxmlformats.org/officeDocument/2006/relationships/image" Target="../media/image11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1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69.png"/><Relationship Id="rId4" Type="http://schemas.openxmlformats.org/officeDocument/2006/relationships/image" Target="../media/image13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69.png"/><Relationship Id="rId4" Type="http://schemas.openxmlformats.org/officeDocument/2006/relationships/image" Target="../media/image13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33.png"/><Relationship Id="rId4" Type="http://schemas.openxmlformats.org/officeDocument/2006/relationships/image" Target="../media/image69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34.png"/><Relationship Id="rId7" Type="http://schemas.openxmlformats.org/officeDocument/2006/relationships/image" Target="../media/image1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0.png"/><Relationship Id="rId4" Type="http://schemas.openxmlformats.org/officeDocument/2006/relationships/image" Target="../media/image6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34080" y="2746729"/>
            <a:ext cx="10472102" cy="42601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3800" b="1" spc="-2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jQuery</a:t>
            </a:r>
            <a:r>
              <a:rPr sz="13800" b="1" spc="-145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13800" b="1" spc="-7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Essentials</a:t>
            </a:r>
            <a:endParaRPr sz="11500" b="1" baseline="34143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2631" y="4610100"/>
            <a:ext cx="8851900" cy="240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45832" y="4334509"/>
            <a:ext cx="7827009" cy="2336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3700"/>
              </a:lnSpc>
              <a:spcBef>
                <a:spcPts val="100"/>
              </a:spcBef>
            </a:pPr>
            <a:r>
              <a:rPr sz="6400" spc="-90" dirty="0">
                <a:solidFill>
                  <a:srgbClr val="FFFFFF"/>
                </a:solidFill>
                <a:latin typeface="Arial"/>
                <a:cs typeface="Arial"/>
              </a:rPr>
              <a:t>#1. </a:t>
            </a:r>
            <a:r>
              <a:rPr sz="6400" spc="-175" dirty="0">
                <a:solidFill>
                  <a:srgbClr val="CAF0FE"/>
                </a:solidFill>
                <a:latin typeface="Arial"/>
                <a:cs typeface="Arial"/>
              </a:rPr>
              <a:t>Find </a:t>
            </a:r>
            <a:r>
              <a:rPr sz="6400" spc="-204" dirty="0">
                <a:solidFill>
                  <a:srgbClr val="FFFFFF"/>
                </a:solidFill>
                <a:latin typeface="Arial"/>
                <a:cs typeface="Arial"/>
              </a:rPr>
              <a:t>some </a:t>
            </a:r>
            <a:r>
              <a:rPr sz="6400" spc="-135" dirty="0">
                <a:solidFill>
                  <a:srgbClr val="FFFFFF"/>
                </a:solidFill>
                <a:latin typeface="Arial"/>
                <a:cs typeface="Arial"/>
              </a:rPr>
              <a:t>HTML  </a:t>
            </a:r>
            <a:r>
              <a:rPr sz="6400" spc="-90" dirty="0">
                <a:solidFill>
                  <a:srgbClr val="FFFFFF"/>
                </a:solidFill>
                <a:latin typeface="Arial"/>
                <a:cs typeface="Arial"/>
              </a:rPr>
              <a:t>#2. </a:t>
            </a:r>
            <a:r>
              <a:rPr sz="6400" spc="-220" dirty="0">
                <a:solidFill>
                  <a:srgbClr val="E0EDD4"/>
                </a:solidFill>
                <a:latin typeface="Arial"/>
                <a:cs typeface="Arial"/>
              </a:rPr>
              <a:t>Do </a:t>
            </a:r>
            <a:r>
              <a:rPr sz="6400" spc="-80" dirty="0">
                <a:solidFill>
                  <a:srgbClr val="FFFFFF"/>
                </a:solidFill>
                <a:latin typeface="Arial"/>
                <a:cs typeface="Arial"/>
              </a:rPr>
              <a:t>something </a:t>
            </a:r>
            <a:r>
              <a:rPr sz="6400" spc="12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64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spc="26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6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67831" y="2527300"/>
            <a:ext cx="7353300" cy="119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71032" y="2489200"/>
            <a:ext cx="647763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400" spc="-15" dirty="0">
                <a:solidFill>
                  <a:srgbClr val="FFFFFF"/>
                </a:solidFill>
                <a:latin typeface="Arial"/>
                <a:cs typeface="Arial"/>
              </a:rPr>
              <a:t>jQuery</a:t>
            </a:r>
            <a:r>
              <a:rPr sz="64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spc="-100" dirty="0">
                <a:solidFill>
                  <a:srgbClr val="FFFFFF"/>
                </a:solidFill>
                <a:latin typeface="Arial"/>
                <a:cs typeface="Arial"/>
              </a:rPr>
              <a:t>Philosophy</a:t>
            </a:r>
            <a:endParaRPr sz="6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07931" y="266700"/>
            <a:ext cx="46609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73031" y="254000"/>
            <a:ext cx="39065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Ajax</a:t>
            </a:r>
            <a:r>
              <a:rPr spc="-90" dirty="0"/>
              <a:t> </a:t>
            </a:r>
            <a:r>
              <a:rPr spc="-145" dirty="0"/>
              <a:t>Examples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640647-7E46-4A76-B6AE-75B1DE6E6224}"/>
              </a:ext>
            </a:extLst>
          </p:cNvPr>
          <p:cNvSpPr/>
          <p:nvPr/>
        </p:nvSpPr>
        <p:spPr>
          <a:xfrm>
            <a:off x="3298031" y="2986950"/>
            <a:ext cx="107442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2284">
              <a:lnSpc>
                <a:spcPts val="4750"/>
              </a:lnSpc>
            </a:pPr>
            <a:r>
              <a:rPr lang="en-US" sz="4000" spc="-85" dirty="0">
                <a:solidFill>
                  <a:srgbClr val="FFFFFF"/>
                </a:solidFill>
                <a:latin typeface="Arial"/>
                <a:cs typeface="Arial"/>
              </a:rPr>
              <a:t>$.ajax({</a:t>
            </a:r>
          </a:p>
          <a:p>
            <a:pPr marL="502284">
              <a:lnSpc>
                <a:spcPts val="4750"/>
              </a:lnSpc>
            </a:pPr>
            <a:r>
              <a:rPr lang="en-US" sz="4000" spc="-85" dirty="0">
                <a:solidFill>
                  <a:srgbClr val="FFFFFF"/>
                </a:solidFill>
                <a:latin typeface="Arial"/>
                <a:cs typeface="Arial"/>
              </a:rPr>
              <a:t>  method: "POST",</a:t>
            </a:r>
          </a:p>
          <a:p>
            <a:pPr marL="502284">
              <a:lnSpc>
                <a:spcPts val="4750"/>
              </a:lnSpc>
            </a:pPr>
            <a:r>
              <a:rPr lang="en-US" sz="4000" spc="-85" dirty="0">
                <a:solidFill>
                  <a:srgbClr val="FFFFFF"/>
                </a:solidFill>
                <a:latin typeface="Arial"/>
                <a:cs typeface="Arial"/>
              </a:rPr>
              <a:t>  url: "</a:t>
            </a:r>
            <a:r>
              <a:rPr lang="en-US" sz="4000" spc="-85" dirty="0" err="1">
                <a:solidFill>
                  <a:srgbClr val="FFFFFF"/>
                </a:solidFill>
                <a:latin typeface="Arial"/>
                <a:cs typeface="Arial"/>
              </a:rPr>
              <a:t>some.php</a:t>
            </a:r>
            <a:r>
              <a:rPr lang="en-US" sz="4000" spc="-85" dirty="0">
                <a:solidFill>
                  <a:srgbClr val="FFFFFF"/>
                </a:solidFill>
                <a:latin typeface="Arial"/>
                <a:cs typeface="Arial"/>
              </a:rPr>
              <a:t>",</a:t>
            </a:r>
          </a:p>
          <a:p>
            <a:pPr marL="502284">
              <a:lnSpc>
                <a:spcPts val="4750"/>
              </a:lnSpc>
            </a:pPr>
            <a:r>
              <a:rPr lang="en-US" sz="4000" spc="-85" dirty="0">
                <a:solidFill>
                  <a:srgbClr val="FFFFFF"/>
                </a:solidFill>
                <a:latin typeface="Arial"/>
                <a:cs typeface="Arial"/>
              </a:rPr>
              <a:t>  data: { name: "John", location: "Boston" }</a:t>
            </a:r>
          </a:p>
          <a:p>
            <a:pPr marL="502284">
              <a:lnSpc>
                <a:spcPts val="4750"/>
              </a:lnSpc>
            </a:pPr>
            <a:r>
              <a:rPr lang="en-US" sz="4000" spc="-85" dirty="0">
                <a:solidFill>
                  <a:srgbClr val="FFFFFF"/>
                </a:solidFill>
                <a:latin typeface="Arial"/>
                <a:cs typeface="Arial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6168887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83931" y="4318000"/>
            <a:ext cx="8178800" cy="119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87132" y="4273550"/>
            <a:ext cx="710374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400" spc="45" dirty="0"/>
              <a:t>Wait, </a:t>
            </a:r>
            <a:r>
              <a:rPr sz="6400" spc="-120" dirty="0"/>
              <a:t>There’s</a:t>
            </a:r>
            <a:r>
              <a:rPr sz="6400" spc="-195" dirty="0"/>
              <a:t> </a:t>
            </a:r>
            <a:r>
              <a:rPr sz="6400" spc="110" dirty="0"/>
              <a:t>More!</a:t>
            </a:r>
            <a:endParaRPr sz="6400"/>
          </a:p>
        </p:txBody>
      </p:sp>
      <p:sp>
        <p:nvSpPr>
          <p:cNvPr id="4" name="object 4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6531" y="2082800"/>
            <a:ext cx="10274300" cy="96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86251" y="2076450"/>
            <a:ext cx="95656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" dirty="0"/>
              <a:t>jQuery </a:t>
            </a:r>
            <a:r>
              <a:rPr spc="50" dirty="0"/>
              <a:t>isn’t </a:t>
            </a:r>
            <a:r>
              <a:rPr spc="5" dirty="0"/>
              <a:t>only </a:t>
            </a:r>
            <a:r>
              <a:rPr spc="-55" dirty="0"/>
              <a:t>about </a:t>
            </a:r>
            <a:r>
              <a:rPr spc="-20" dirty="0">
                <a:solidFill>
                  <a:srgbClr val="E0EDD4"/>
                </a:solidFill>
              </a:rPr>
              <a:t>simpler</a:t>
            </a:r>
            <a:r>
              <a:rPr spc="-220" dirty="0">
                <a:solidFill>
                  <a:srgbClr val="E0EDD4"/>
                </a:solidFill>
              </a:rPr>
              <a:t> </a:t>
            </a:r>
            <a:r>
              <a:rPr spc="-140" dirty="0">
                <a:solidFill>
                  <a:srgbClr val="E0EDD4"/>
                </a:solidFill>
              </a:rPr>
              <a:t>code</a:t>
            </a:r>
          </a:p>
        </p:txBody>
      </p:sp>
      <p:sp>
        <p:nvSpPr>
          <p:cNvPr id="4" name="object 4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4331" y="3263900"/>
            <a:ext cx="9093200" cy="391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50531" y="3340100"/>
            <a:ext cx="8828176" cy="365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88631" y="7061200"/>
            <a:ext cx="8851900" cy="82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93588" y="7118350"/>
            <a:ext cx="834326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30"/>
              </a:lnSpc>
              <a:spcBef>
                <a:spcPts val="100"/>
              </a:spcBef>
            </a:pPr>
            <a:r>
              <a:rPr u="sng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5"/>
              </a:rPr>
              <a:t>http://google.com/trends?q=dojo+javascript,+jquery+javascript,+yui+javascript,+prototype</a:t>
            </a:r>
            <a:endParaRPr>
              <a:latin typeface="Arial"/>
              <a:cs typeface="Arial"/>
            </a:endParaRPr>
          </a:p>
          <a:p>
            <a:pPr algn="ctr">
              <a:lnSpc>
                <a:spcPts val="2130"/>
              </a:lnSpc>
            </a:pPr>
            <a:r>
              <a:rPr u="sng" spc="-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+javascript,+mootools+javascript&amp;ctab=0&amp;geo=all&amp;date=all&amp;sort=1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81431" y="4203700"/>
            <a:ext cx="1866900" cy="939800"/>
          </a:xfrm>
          <a:custGeom>
            <a:avLst/>
            <a:gdLst/>
            <a:ahLst/>
            <a:cxnLst/>
            <a:rect l="l" t="t" r="r" b="b"/>
            <a:pathLst>
              <a:path w="1866900" h="939800">
                <a:moveTo>
                  <a:pt x="1308100" y="0"/>
                </a:moveTo>
                <a:lnTo>
                  <a:pt x="1308100" y="319532"/>
                </a:lnTo>
                <a:lnTo>
                  <a:pt x="0" y="319532"/>
                </a:lnTo>
                <a:lnTo>
                  <a:pt x="0" y="620267"/>
                </a:lnTo>
                <a:lnTo>
                  <a:pt x="1308100" y="620267"/>
                </a:lnTo>
                <a:lnTo>
                  <a:pt x="1308100" y="939800"/>
                </a:lnTo>
                <a:lnTo>
                  <a:pt x="1866900" y="469900"/>
                </a:lnTo>
                <a:lnTo>
                  <a:pt x="1308100" y="0"/>
                </a:lnTo>
                <a:close/>
              </a:path>
            </a:pathLst>
          </a:custGeom>
          <a:solidFill>
            <a:srgbClr val="B51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8531" y="1866900"/>
            <a:ext cx="10883900" cy="1308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99046" y="1816100"/>
            <a:ext cx="99390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200" spc="-295" dirty="0"/>
              <a:t>Led </a:t>
            </a:r>
            <a:r>
              <a:rPr sz="7200" spc="135" dirty="0"/>
              <a:t>to </a:t>
            </a:r>
            <a:r>
              <a:rPr sz="7200" spc="45" dirty="0"/>
              <a:t>World</a:t>
            </a:r>
            <a:r>
              <a:rPr sz="7200" spc="-50" dirty="0"/>
              <a:t> </a:t>
            </a:r>
            <a:r>
              <a:rPr sz="7200" spc="-70" dirty="0"/>
              <a:t>Domination</a:t>
            </a:r>
            <a:endParaRPr sz="7200"/>
          </a:p>
        </p:txBody>
      </p:sp>
      <p:sp>
        <p:nvSpPr>
          <p:cNvPr id="9" name="object 9"/>
          <p:cNvSpPr txBox="1"/>
          <p:nvPr/>
        </p:nvSpPr>
        <p:spPr>
          <a:xfrm>
            <a:off x="7184232" y="4013200"/>
            <a:ext cx="27070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200" spc="-20" dirty="0">
                <a:solidFill>
                  <a:srgbClr val="B51A00"/>
                </a:solidFill>
                <a:latin typeface="Arial"/>
                <a:cs typeface="Arial"/>
              </a:rPr>
              <a:t>jQuery</a:t>
            </a:r>
            <a:endParaRPr sz="7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13931" y="2743200"/>
            <a:ext cx="9944100" cy="6108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90132" y="2819400"/>
            <a:ext cx="9678873" cy="5854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66231" y="1485900"/>
            <a:ext cx="11874500" cy="1193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64052" y="1441450"/>
            <a:ext cx="1094168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400" spc="-165" dirty="0"/>
              <a:t>Usage </a:t>
            </a:r>
            <a:r>
              <a:rPr sz="6400" spc="-105" dirty="0"/>
              <a:t>Across </a:t>
            </a:r>
            <a:r>
              <a:rPr sz="6400" spc="-465" dirty="0"/>
              <a:t>Top </a:t>
            </a:r>
            <a:r>
              <a:rPr sz="6400" spc="-95" dirty="0"/>
              <a:t>10,000</a:t>
            </a:r>
            <a:r>
              <a:rPr sz="6400" spc="-840" dirty="0"/>
              <a:t> </a:t>
            </a:r>
            <a:r>
              <a:rPr sz="6400" spc="-100" dirty="0"/>
              <a:t>Sites</a:t>
            </a:r>
            <a:endParaRPr sz="6400"/>
          </a:p>
        </p:txBody>
      </p:sp>
      <p:sp>
        <p:nvSpPr>
          <p:cNvPr id="6" name="object 6"/>
          <p:cNvSpPr/>
          <p:nvPr/>
        </p:nvSpPr>
        <p:spPr>
          <a:xfrm>
            <a:off x="5457031" y="8737600"/>
            <a:ext cx="5740400" cy="749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19108" y="8839200"/>
            <a:ext cx="4853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6"/>
              </a:rPr>
              <a:t>http://trends.builtwith.com/javascript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69431" y="1955800"/>
            <a:ext cx="2692400" cy="96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91731" y="3048000"/>
            <a:ext cx="9804400" cy="168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69431" y="4965700"/>
            <a:ext cx="34544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91731" y="6134100"/>
            <a:ext cx="8483600" cy="2349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34532" y="1582420"/>
            <a:ext cx="9603105" cy="6689011"/>
          </a:xfrm>
          <a:prstGeom prst="rect">
            <a:avLst/>
          </a:prstGeom>
        </p:spPr>
        <p:txBody>
          <a:bodyPr vert="horz" wrap="square" lIns="0" tIns="373380" rIns="0" bIns="0" rtlCol="0">
            <a:spAutoFit/>
          </a:bodyPr>
          <a:lstStyle/>
          <a:p>
            <a:pPr marL="12700">
              <a:spcBef>
                <a:spcPts val="2940"/>
              </a:spcBef>
            </a:pPr>
            <a:r>
              <a:rPr sz="4800" spc="-100" dirty="0">
                <a:solidFill>
                  <a:srgbClr val="FFFFFF"/>
                </a:solidFill>
                <a:latin typeface="Arial"/>
                <a:cs typeface="Arial"/>
              </a:rPr>
              <a:t>Plugins</a:t>
            </a:r>
            <a:endParaRPr sz="4800">
              <a:latin typeface="Arial"/>
              <a:cs typeface="Arial"/>
            </a:endParaRPr>
          </a:p>
          <a:p>
            <a:pPr marL="698500" marR="5080">
              <a:lnSpc>
                <a:spcPts val="5200"/>
              </a:lnSpc>
              <a:spcBef>
                <a:spcPts val="3479"/>
              </a:spcBef>
            </a:pPr>
            <a:r>
              <a:rPr sz="4800" spc="-15" dirty="0">
                <a:solidFill>
                  <a:srgbClr val="FFFFFF"/>
                </a:solidFill>
                <a:latin typeface="Arial"/>
                <a:cs typeface="Arial"/>
              </a:rPr>
              <a:t>jQuery </a:t>
            </a:r>
            <a:r>
              <a:rPr sz="4800" spc="-180" dirty="0">
                <a:solidFill>
                  <a:srgbClr val="FFFFFF"/>
                </a:solidFill>
                <a:latin typeface="Arial"/>
                <a:cs typeface="Arial"/>
              </a:rPr>
              <a:t>has </a:t>
            </a:r>
            <a:r>
              <a:rPr sz="4800" spc="-100" dirty="0">
                <a:solidFill>
                  <a:srgbClr val="FFFFFF"/>
                </a:solidFill>
                <a:latin typeface="Arial"/>
                <a:cs typeface="Arial"/>
              </a:rPr>
              <a:t>hundreds </a:t>
            </a:r>
            <a:r>
              <a:rPr sz="4800" spc="8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4800" spc="-70" dirty="0">
                <a:solidFill>
                  <a:srgbClr val="FFFFFF"/>
                </a:solidFill>
                <a:latin typeface="Arial"/>
                <a:cs typeface="Arial"/>
              </a:rPr>
              <a:t>plugins </a:t>
            </a:r>
            <a:r>
              <a:rPr sz="4800" spc="55" dirty="0">
                <a:solidFill>
                  <a:srgbClr val="FFFFFF"/>
                </a:solidFill>
                <a:latin typeface="Arial"/>
                <a:cs typeface="Arial"/>
              </a:rPr>
              <a:t>at  </a:t>
            </a:r>
            <a:r>
              <a:rPr sz="4800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6"/>
              </a:rPr>
              <a:t>http://plugins.jquery.com</a:t>
            </a:r>
            <a:r>
              <a:rPr sz="4800" spc="-25" dirty="0">
                <a:solidFill>
                  <a:srgbClr val="FFFFFF"/>
                </a:solidFill>
                <a:latin typeface="Arial"/>
                <a:cs typeface="Arial"/>
                <a:hlinkClick r:id="rId6"/>
              </a:rPr>
              <a:t>/</a:t>
            </a:r>
            <a:endParaRPr sz="4800">
              <a:latin typeface="Arial"/>
              <a:cs typeface="Arial"/>
            </a:endParaRPr>
          </a:p>
          <a:p>
            <a:pPr marL="12700">
              <a:spcBef>
                <a:spcPts val="4059"/>
              </a:spcBef>
            </a:pPr>
            <a:r>
              <a:rPr sz="4800" spc="-15" dirty="0">
                <a:solidFill>
                  <a:srgbClr val="FFFFFF"/>
                </a:solidFill>
                <a:latin typeface="Arial"/>
                <a:cs typeface="Arial"/>
              </a:rPr>
              <a:t>jQuery</a:t>
            </a:r>
            <a:r>
              <a:rPr sz="4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30" dirty="0">
                <a:solidFill>
                  <a:srgbClr val="FFFFFF"/>
                </a:solidFill>
                <a:latin typeface="Arial"/>
                <a:cs typeface="Arial"/>
              </a:rPr>
              <a:t>UI</a:t>
            </a:r>
            <a:endParaRPr sz="4800">
              <a:latin typeface="Arial"/>
              <a:cs typeface="Arial"/>
            </a:endParaRPr>
          </a:p>
          <a:p>
            <a:pPr marL="698500" marR="1533525">
              <a:lnSpc>
                <a:spcPts val="5200"/>
              </a:lnSpc>
              <a:spcBef>
                <a:spcPts val="4079"/>
              </a:spcBef>
            </a:pPr>
            <a:r>
              <a:rPr sz="4800" spc="-85" dirty="0">
                <a:solidFill>
                  <a:srgbClr val="FFFFFF"/>
                </a:solidFill>
                <a:latin typeface="Arial"/>
                <a:cs typeface="Arial"/>
              </a:rPr>
              <a:t>Set </a:t>
            </a:r>
            <a:r>
              <a:rPr sz="4800" spc="8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4800" spc="55" dirty="0">
                <a:solidFill>
                  <a:srgbClr val="FFFFFF"/>
                </a:solidFill>
                <a:latin typeface="Arial"/>
                <a:cs typeface="Arial"/>
              </a:rPr>
              <a:t>official </a:t>
            </a:r>
            <a:r>
              <a:rPr sz="4800" spc="-75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4800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10" dirty="0">
                <a:solidFill>
                  <a:srgbClr val="FFFFFF"/>
                </a:solidFill>
                <a:latin typeface="Arial"/>
                <a:cs typeface="Arial"/>
              </a:rPr>
              <a:t>interface  </a:t>
            </a:r>
            <a:r>
              <a:rPr sz="4800" spc="-100" dirty="0">
                <a:solidFill>
                  <a:srgbClr val="FFFFFF"/>
                </a:solidFill>
                <a:latin typeface="Arial"/>
                <a:cs typeface="Arial"/>
              </a:rPr>
              <a:t>components </a:t>
            </a:r>
            <a:r>
              <a:rPr sz="4800" spc="20" dirty="0">
                <a:solidFill>
                  <a:srgbClr val="FFFFFF"/>
                </a:solidFill>
                <a:latin typeface="Arial"/>
                <a:cs typeface="Arial"/>
              </a:rPr>
              <a:t>at:  </a:t>
            </a:r>
            <a:r>
              <a:rPr sz="48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7"/>
              </a:rPr>
              <a:t>http://jqueryui.com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0531" y="4140200"/>
            <a:ext cx="5842000" cy="93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69431" y="1955800"/>
            <a:ext cx="29464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34532" y="1943100"/>
            <a:ext cx="21228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5" dirty="0"/>
              <a:t>Support</a:t>
            </a:r>
          </a:p>
        </p:txBody>
      </p:sp>
      <p:sp>
        <p:nvSpPr>
          <p:cNvPr id="5" name="object 5"/>
          <p:cNvSpPr/>
          <p:nvPr/>
        </p:nvSpPr>
        <p:spPr>
          <a:xfrm>
            <a:off x="4212431" y="5918200"/>
            <a:ext cx="8140700" cy="939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63131" y="3149600"/>
            <a:ext cx="106934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63131" y="5194300"/>
            <a:ext cx="8216900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63131" y="7099300"/>
            <a:ext cx="8128000" cy="1625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28232" y="2797266"/>
            <a:ext cx="9863455" cy="5706745"/>
          </a:xfrm>
          <a:prstGeom prst="rect">
            <a:avLst/>
          </a:prstGeom>
        </p:spPr>
        <p:txBody>
          <a:bodyPr vert="horz" wrap="square" lIns="0" tIns="352425" rIns="0" bIns="0" rtlCol="0">
            <a:spAutoFit/>
          </a:bodyPr>
          <a:lstStyle/>
          <a:p>
            <a:pPr marL="12700">
              <a:spcBef>
                <a:spcPts val="2775"/>
              </a:spcBef>
            </a:pPr>
            <a:r>
              <a:rPr sz="4800" spc="-15" dirty="0">
                <a:solidFill>
                  <a:srgbClr val="FFFFFF"/>
                </a:solidFill>
                <a:latin typeface="Arial"/>
                <a:cs typeface="Arial"/>
              </a:rPr>
              <a:t>jQuery </a:t>
            </a:r>
            <a:r>
              <a:rPr sz="4800" spc="-45" dirty="0">
                <a:solidFill>
                  <a:srgbClr val="FFFFFF"/>
                </a:solidFill>
                <a:latin typeface="Arial"/>
                <a:cs typeface="Arial"/>
              </a:rPr>
              <a:t>general </a:t>
            </a:r>
            <a:r>
              <a:rPr sz="4800" spc="-114" dirty="0">
                <a:solidFill>
                  <a:srgbClr val="FFFFFF"/>
                </a:solidFill>
                <a:latin typeface="Arial"/>
                <a:cs typeface="Arial"/>
              </a:rPr>
              <a:t>discussion </a:t>
            </a:r>
            <a:r>
              <a:rPr sz="4800" spc="-20" dirty="0">
                <a:solidFill>
                  <a:srgbClr val="FFFFFF"/>
                </a:solidFill>
                <a:latin typeface="Arial"/>
                <a:cs typeface="Arial"/>
              </a:rPr>
              <a:t>mailing</a:t>
            </a:r>
            <a:r>
              <a:rPr sz="4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65" dirty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endParaRPr sz="4800">
              <a:latin typeface="Arial"/>
              <a:cs typeface="Arial"/>
            </a:endParaRPr>
          </a:p>
          <a:p>
            <a:pPr marL="1008380">
              <a:spcBef>
                <a:spcPts val="2340"/>
              </a:spcBef>
            </a:pPr>
            <a:r>
              <a:rPr sz="4200" u="heavy" spc="-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8"/>
              </a:rPr>
              <a:t>http://forum.jquer</a:t>
            </a:r>
            <a:r>
              <a:rPr sz="4200" u="heavy" spc="-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y.com</a:t>
            </a:r>
            <a:endParaRPr sz="4200">
              <a:latin typeface="Arial"/>
              <a:cs typeface="Arial"/>
            </a:endParaRPr>
          </a:p>
          <a:p>
            <a:pPr marL="12700">
              <a:spcBef>
                <a:spcPts val="2960"/>
              </a:spcBef>
            </a:pPr>
            <a:r>
              <a:rPr sz="4800" spc="-15" dirty="0">
                <a:solidFill>
                  <a:srgbClr val="FFFFFF"/>
                </a:solidFill>
                <a:latin typeface="Arial"/>
                <a:cs typeface="Arial"/>
              </a:rPr>
              <a:t>jQuery </a:t>
            </a:r>
            <a:r>
              <a:rPr sz="4800" spc="-114" dirty="0">
                <a:solidFill>
                  <a:srgbClr val="FFFFFF"/>
                </a:solidFill>
                <a:latin typeface="Arial"/>
                <a:cs typeface="Arial"/>
              </a:rPr>
              <a:t>discussion </a:t>
            </a:r>
            <a:r>
              <a:rPr sz="4800" spc="-160" dirty="0">
                <a:solidFill>
                  <a:srgbClr val="FFFFFF"/>
                </a:solidFill>
                <a:latin typeface="Arial"/>
                <a:cs typeface="Arial"/>
              </a:rPr>
              <a:t>docs</a:t>
            </a:r>
            <a:r>
              <a:rPr sz="4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130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endParaRPr sz="4800">
              <a:latin typeface="Arial"/>
              <a:cs typeface="Arial"/>
            </a:endParaRPr>
          </a:p>
          <a:p>
            <a:pPr marL="971550">
              <a:spcBef>
                <a:spcPts val="240"/>
              </a:spcBef>
            </a:pPr>
            <a:r>
              <a:rPr sz="4200" u="heavy" spc="-1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9"/>
              </a:rPr>
              <a:t>http://docs.jquer</a:t>
            </a:r>
            <a:r>
              <a:rPr sz="4200" u="heavy" spc="-1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y.com/Discussion</a:t>
            </a:r>
            <a:endParaRPr sz="4200">
              <a:latin typeface="Arial"/>
              <a:cs typeface="Arial"/>
            </a:endParaRPr>
          </a:p>
          <a:p>
            <a:pPr marL="12700">
              <a:lnSpc>
                <a:spcPts val="5480"/>
              </a:lnSpc>
              <a:spcBef>
                <a:spcPts val="3959"/>
              </a:spcBef>
            </a:pPr>
            <a:r>
              <a:rPr sz="4800" spc="-15" dirty="0">
                <a:solidFill>
                  <a:srgbClr val="FFFFFF"/>
                </a:solidFill>
                <a:latin typeface="Arial"/>
                <a:cs typeface="Arial"/>
              </a:rPr>
              <a:t>jQuery </a:t>
            </a:r>
            <a:r>
              <a:rPr sz="4800" spc="-345" dirty="0">
                <a:solidFill>
                  <a:srgbClr val="FFFFFF"/>
                </a:solidFill>
                <a:latin typeface="Arial"/>
                <a:cs typeface="Arial"/>
              </a:rPr>
              <a:t>IRC</a:t>
            </a:r>
            <a:r>
              <a:rPr sz="4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room</a:t>
            </a:r>
            <a:endParaRPr sz="4800">
              <a:latin typeface="Arial"/>
              <a:cs typeface="Arial"/>
            </a:endParaRPr>
          </a:p>
          <a:p>
            <a:pPr marL="698500">
              <a:lnSpc>
                <a:spcPts val="5480"/>
              </a:lnSpc>
            </a:pPr>
            <a:r>
              <a:rPr sz="4800" spc="-5" dirty="0">
                <a:solidFill>
                  <a:srgbClr val="FFFFFF"/>
                </a:solidFill>
                <a:latin typeface="Arial"/>
                <a:cs typeface="Arial"/>
              </a:rPr>
              <a:t>#jquery </a:t>
            </a:r>
            <a:r>
              <a:rPr sz="4800" spc="-114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4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75" dirty="0">
                <a:solidFill>
                  <a:srgbClr val="FFFFFF"/>
                </a:solidFill>
                <a:latin typeface="Arial"/>
                <a:cs typeface="Arial"/>
              </a:rPr>
              <a:t>FreeNode.net</a:t>
            </a:r>
            <a:endParaRPr sz="4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69431" y="1955800"/>
            <a:ext cx="2387600" cy="96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4531" y="1943100"/>
            <a:ext cx="16332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0" dirty="0"/>
              <a:t>Books</a:t>
            </a:r>
          </a:p>
        </p:txBody>
      </p:sp>
      <p:sp>
        <p:nvSpPr>
          <p:cNvPr id="4" name="object 4"/>
          <p:cNvSpPr/>
          <p:nvPr/>
        </p:nvSpPr>
        <p:spPr>
          <a:xfrm>
            <a:off x="3196431" y="3111500"/>
            <a:ext cx="3162300" cy="3835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7436" y="3187700"/>
            <a:ext cx="2895600" cy="5012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622631" y="3187700"/>
            <a:ext cx="3898900" cy="3898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98831" y="3263900"/>
            <a:ext cx="3644900" cy="5115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31331" y="7289800"/>
            <a:ext cx="5969000" cy="1625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96431" y="7277100"/>
            <a:ext cx="5267960" cy="207391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ts val="5200"/>
              </a:lnSpc>
              <a:spcBef>
                <a:spcPts val="740"/>
              </a:spcBef>
            </a:pPr>
            <a:r>
              <a:rPr sz="4800" spc="-70" dirty="0">
                <a:solidFill>
                  <a:srgbClr val="FFFFFF"/>
                </a:solidFill>
                <a:latin typeface="Arial"/>
                <a:cs typeface="Arial"/>
              </a:rPr>
              <a:t>Learning </a:t>
            </a:r>
            <a:r>
              <a:rPr sz="4800" spc="-15" dirty="0">
                <a:solidFill>
                  <a:srgbClr val="FFFFFF"/>
                </a:solidFill>
                <a:latin typeface="Arial"/>
                <a:cs typeface="Arial"/>
              </a:rPr>
              <a:t>jQuery</a:t>
            </a:r>
            <a:r>
              <a:rPr sz="4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65" dirty="0">
                <a:solidFill>
                  <a:srgbClr val="FFFFFF"/>
                </a:solidFill>
                <a:latin typeface="Arial"/>
                <a:cs typeface="Arial"/>
              </a:rPr>
              <a:t>1.3  </a:t>
            </a:r>
            <a:r>
              <a:rPr sz="4800" spc="10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4800" spc="15" dirty="0">
                <a:solidFill>
                  <a:srgbClr val="FFFFFF"/>
                </a:solidFill>
                <a:latin typeface="Arial"/>
                <a:cs typeface="Arial"/>
              </a:rPr>
              <a:t>Karl</a:t>
            </a:r>
            <a:r>
              <a:rPr sz="48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55" dirty="0">
                <a:solidFill>
                  <a:srgbClr val="FFFFFF"/>
                </a:solidFill>
                <a:latin typeface="Arial"/>
                <a:cs typeface="Arial"/>
              </a:rPr>
              <a:t>Swedberg</a:t>
            </a:r>
            <a:endParaRPr sz="4800">
              <a:latin typeface="Arial"/>
              <a:cs typeface="Arial"/>
            </a:endParaRPr>
          </a:p>
          <a:p>
            <a:pPr marL="63500" marR="1463675">
              <a:lnSpc>
                <a:spcPts val="1600"/>
              </a:lnSpc>
              <a:spcBef>
                <a:spcPts val="330"/>
              </a:spcBef>
            </a:pPr>
            <a:r>
              <a:rPr sz="1400" u="sng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8"/>
              </a:rPr>
              <a:t>http://www.amazon.com/gp/product/1847196705? 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u="sng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ie=UTF8&amp;tag=jacofalltrawe-20&amp;linkCode=as2&amp;cam 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u="sng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p=1789&amp;c</a:t>
            </a:r>
            <a:r>
              <a:rPr sz="1400" u="sng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r</a:t>
            </a:r>
            <a:r>
              <a:rPr sz="1400" u="sng" spc="-1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e</a:t>
            </a:r>
            <a:r>
              <a:rPr sz="1400" u="sng" spc="-1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</a:t>
            </a:r>
            <a:r>
              <a:rPr sz="1400" u="sng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ti</a:t>
            </a:r>
            <a:r>
              <a:rPr sz="1400" u="sng" spc="-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v</a:t>
            </a:r>
            <a:r>
              <a:rPr sz="1400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e=9325&amp;c</a:t>
            </a:r>
            <a:r>
              <a:rPr sz="1400" u="sng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r</a:t>
            </a:r>
            <a:r>
              <a:rPr sz="1400" u="sng" spc="-1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e</a:t>
            </a:r>
            <a:r>
              <a:rPr sz="1400" u="sng" spc="-1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</a:t>
            </a:r>
            <a:r>
              <a:rPr sz="1400" u="sng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ti</a:t>
            </a:r>
            <a:r>
              <a:rPr sz="1400" u="sng" spc="-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v</a:t>
            </a:r>
            <a:r>
              <a:rPr sz="1400" u="sng" spc="-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eASI</a:t>
            </a:r>
            <a:r>
              <a:rPr sz="1400" u="sng" spc="-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N</a:t>
            </a:r>
            <a:r>
              <a:rPr sz="1400" u="sng" spc="-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=1847196705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57531" y="7289800"/>
            <a:ext cx="5016500" cy="1625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584531" y="7277100"/>
            <a:ext cx="4348480" cy="207391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50800" marR="5080">
              <a:lnSpc>
                <a:spcPts val="5200"/>
              </a:lnSpc>
              <a:spcBef>
                <a:spcPts val="740"/>
              </a:spcBef>
            </a:pPr>
            <a:r>
              <a:rPr sz="4800" spc="-15" dirty="0">
                <a:solidFill>
                  <a:srgbClr val="FFFFFF"/>
                </a:solidFill>
                <a:latin typeface="Arial"/>
                <a:cs typeface="Arial"/>
              </a:rPr>
              <a:t>jQuery </a:t>
            </a: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4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dirty="0">
                <a:solidFill>
                  <a:srgbClr val="FFFFFF"/>
                </a:solidFill>
                <a:latin typeface="Arial"/>
                <a:cs typeface="Arial"/>
              </a:rPr>
              <a:t>Action  </a:t>
            </a:r>
            <a:r>
              <a:rPr sz="4800" spc="-185" dirty="0">
                <a:solidFill>
                  <a:srgbClr val="FFFFFF"/>
                </a:solidFill>
                <a:latin typeface="Arial"/>
                <a:cs typeface="Arial"/>
              </a:rPr>
              <a:t>Yahuda</a:t>
            </a:r>
            <a:r>
              <a:rPr sz="4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80" dirty="0">
                <a:solidFill>
                  <a:srgbClr val="FFFFFF"/>
                </a:solidFill>
                <a:latin typeface="Arial"/>
                <a:cs typeface="Arial"/>
              </a:rPr>
              <a:t>Katz</a:t>
            </a:r>
            <a:endParaRPr sz="4800">
              <a:latin typeface="Arial"/>
              <a:cs typeface="Arial"/>
            </a:endParaRPr>
          </a:p>
          <a:p>
            <a:pPr marL="12700" marR="544195">
              <a:lnSpc>
                <a:spcPts val="1600"/>
              </a:lnSpc>
              <a:spcBef>
                <a:spcPts val="330"/>
              </a:spcBef>
            </a:pPr>
            <a:r>
              <a:rPr sz="1400" u="sng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10"/>
              </a:rPr>
              <a:t>http://www.amazon.com/gp/product/1933988355? 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</a:t>
            </a:r>
            <a:r>
              <a:rPr sz="1400" u="sng" spc="-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e=UTF</a:t>
            </a:r>
            <a:r>
              <a:rPr sz="1400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8&amp;t</a:t>
            </a:r>
            <a:r>
              <a:rPr sz="1400" u="sng" spc="-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</a:t>
            </a:r>
            <a:r>
              <a:rPr sz="1400" u="sng" spc="-1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g</a:t>
            </a:r>
            <a:r>
              <a:rPr sz="14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=j</a:t>
            </a:r>
            <a:r>
              <a:rPr sz="1400" u="sng" spc="-1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</a:t>
            </a:r>
            <a:r>
              <a:rPr sz="1400" u="sng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</a:t>
            </a:r>
            <a:r>
              <a:rPr sz="1400" u="sng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</a:t>
            </a:r>
            <a:r>
              <a:rPr sz="1400" u="sng" spc="-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</a:t>
            </a:r>
            <a:r>
              <a:rPr sz="1400" u="sng" spc="-1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</a:t>
            </a:r>
            <a:r>
              <a:rPr sz="14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ll</a:t>
            </a:r>
            <a:r>
              <a:rPr sz="14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tr</a:t>
            </a:r>
            <a:r>
              <a:rPr sz="1400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</a:t>
            </a:r>
            <a:r>
              <a:rPr sz="1400" u="sng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w</a:t>
            </a:r>
            <a:r>
              <a:rPr sz="1400" u="sng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e-</a:t>
            </a:r>
            <a:r>
              <a:rPr sz="1400" u="sng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20&amp;l</a:t>
            </a:r>
            <a:r>
              <a:rPr sz="14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</a:t>
            </a:r>
            <a:r>
              <a:rPr sz="1400" u="sng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nkC</a:t>
            </a:r>
            <a:r>
              <a:rPr sz="1400" u="sng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</a:t>
            </a:r>
            <a:r>
              <a:rPr sz="1400" u="sng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</a:t>
            </a:r>
            <a:r>
              <a:rPr sz="1400" u="sng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e=a</a:t>
            </a:r>
            <a:r>
              <a:rPr sz="1400" u="sng" spc="-1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s</a:t>
            </a:r>
            <a:r>
              <a:rPr sz="1400" u="sng" spc="-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2&amp;ca</a:t>
            </a:r>
            <a:r>
              <a:rPr sz="1400" u="sng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mp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60"/>
              </a:lnSpc>
            </a:pPr>
            <a:r>
              <a:rPr sz="1400" u="sng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=1789&amp;creative=9325&amp;creativeASIN=1933988355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6A88C-0E63-4445-B9B5-F5DFCEC2B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EB6AEF-80DE-4260-9161-F2D5947BCB7D}"/>
              </a:ext>
            </a:extLst>
          </p:cNvPr>
          <p:cNvSpPr/>
          <p:nvPr/>
        </p:nvSpPr>
        <p:spPr>
          <a:xfrm>
            <a:off x="-2" y="-9728"/>
            <a:ext cx="17340263" cy="9753600"/>
          </a:xfrm>
          <a:prstGeom prst="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انا كدا">
            <a:hlinkClick r:id="" action="ppaction://media"/>
            <a:extLst>
              <a:ext uri="{FF2B5EF4-FFF2-40B4-BE49-F238E27FC236}">
                <a16:creationId xmlns:a16="http://schemas.microsoft.com/office/drawing/2014/main" id="{5068E5A5-52D6-405C-8FAD-D39813EB9D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5793" y="30804"/>
            <a:ext cx="12908674" cy="96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4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01131" y="4914900"/>
            <a:ext cx="4191000" cy="130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88531" y="3543300"/>
            <a:ext cx="2654300" cy="130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17031" y="3218179"/>
            <a:ext cx="3048000" cy="2768600"/>
          </a:xfrm>
          <a:prstGeom prst="rect">
            <a:avLst/>
          </a:prstGeom>
        </p:spPr>
        <p:txBody>
          <a:bodyPr vert="horz" wrap="square" lIns="0" tIns="287020" rIns="0" bIns="0" rtlCol="0">
            <a:spAutoFit/>
          </a:bodyPr>
          <a:lstStyle/>
          <a:p>
            <a:pPr marL="800100">
              <a:spcBef>
                <a:spcPts val="2260"/>
              </a:spcBef>
            </a:pPr>
            <a:r>
              <a:rPr sz="7200" spc="-195" dirty="0">
                <a:solidFill>
                  <a:srgbClr val="CAF0FE"/>
                </a:solidFill>
              </a:rPr>
              <a:t>Find</a:t>
            </a:r>
            <a:endParaRPr sz="7200"/>
          </a:p>
          <a:p>
            <a:pPr marL="12700">
              <a:spcBef>
                <a:spcPts val="2160"/>
              </a:spcBef>
            </a:pPr>
            <a:r>
              <a:rPr sz="7200" spc="120" dirty="0">
                <a:solidFill>
                  <a:srgbClr val="CAF0FE"/>
                </a:solidFill>
              </a:rPr>
              <a:t>$(“div”)</a:t>
            </a:r>
            <a:endParaRPr sz="7200"/>
          </a:p>
        </p:txBody>
      </p:sp>
      <p:sp>
        <p:nvSpPr>
          <p:cNvPr id="5" name="object 5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01131" y="4914900"/>
            <a:ext cx="4191000" cy="130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17031" y="4864100"/>
            <a:ext cx="30480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200" spc="120" dirty="0">
                <a:solidFill>
                  <a:srgbClr val="CAF0FE"/>
                </a:solidFill>
                <a:latin typeface="Arial"/>
                <a:cs typeface="Arial"/>
              </a:rPr>
              <a:t>$(“div”)</a:t>
            </a:r>
            <a:endParaRPr sz="7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88531" y="3543300"/>
            <a:ext cx="2654300" cy="130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04431" y="3492500"/>
            <a:ext cx="17056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200" spc="-195" dirty="0">
                <a:solidFill>
                  <a:srgbClr val="CAF0FE"/>
                </a:solidFill>
                <a:latin typeface="Arial"/>
                <a:cs typeface="Arial"/>
              </a:rPr>
              <a:t>Find</a:t>
            </a:r>
            <a:endParaRPr sz="7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63531" y="3886200"/>
            <a:ext cx="6464300" cy="207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66732" y="3841750"/>
            <a:ext cx="5164455" cy="187706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 marR="5080">
              <a:lnSpc>
                <a:spcPts val="6900"/>
              </a:lnSpc>
              <a:spcBef>
                <a:spcPts val="980"/>
              </a:spcBef>
            </a:pPr>
            <a:r>
              <a:rPr sz="6400" spc="55" dirty="0">
                <a:solidFill>
                  <a:srgbClr val="FFFFFF"/>
                </a:solidFill>
                <a:latin typeface="Arial"/>
                <a:cs typeface="Arial"/>
              </a:rPr>
              <a:t>let’s </a:t>
            </a:r>
            <a:r>
              <a:rPr sz="6400" spc="45" dirty="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sz="6400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spc="-204" dirty="0">
                <a:solidFill>
                  <a:srgbClr val="FFFFFF"/>
                </a:solidFill>
                <a:latin typeface="Arial"/>
                <a:cs typeface="Arial"/>
              </a:rPr>
              <a:t>some  </a:t>
            </a:r>
            <a:r>
              <a:rPr sz="6400" spc="-100" dirty="0">
                <a:solidFill>
                  <a:srgbClr val="FFFFFF"/>
                </a:solidFill>
                <a:latin typeface="Arial"/>
                <a:cs typeface="Arial"/>
              </a:rPr>
              <a:t>elements</a:t>
            </a:r>
            <a:endParaRPr sz="6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6331" y="4318000"/>
            <a:ext cx="7429500" cy="119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39531" y="4279900"/>
            <a:ext cx="644144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400" spc="-210" dirty="0"/>
              <a:t>Give </a:t>
            </a:r>
            <a:r>
              <a:rPr sz="6400" spc="-114" dirty="0"/>
              <a:t>$() </a:t>
            </a:r>
            <a:r>
              <a:rPr sz="6400" spc="-220" dirty="0"/>
              <a:t>a</a:t>
            </a:r>
            <a:r>
              <a:rPr sz="6400" spc="80" dirty="0"/>
              <a:t> </a:t>
            </a:r>
            <a:r>
              <a:rPr sz="6400" spc="-30" dirty="0">
                <a:solidFill>
                  <a:srgbClr val="CAF0FE"/>
                </a:solidFill>
              </a:rPr>
              <a:t>selector</a:t>
            </a:r>
            <a:endParaRPr sz="6400"/>
          </a:p>
        </p:txBody>
      </p:sp>
      <p:sp>
        <p:nvSpPr>
          <p:cNvPr id="4" name="object 4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23BD-893F-49C6-A277-AD1375E3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2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6331" y="4318000"/>
            <a:ext cx="7429500" cy="119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9531" y="4279900"/>
            <a:ext cx="644144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400" spc="-210" dirty="0">
                <a:solidFill>
                  <a:srgbClr val="FFFFFF"/>
                </a:solidFill>
                <a:latin typeface="Arial"/>
                <a:cs typeface="Arial"/>
              </a:rPr>
              <a:t>Give </a:t>
            </a:r>
            <a:r>
              <a:rPr sz="6400" spc="-114" dirty="0">
                <a:solidFill>
                  <a:srgbClr val="FFFFFF"/>
                </a:solidFill>
                <a:latin typeface="Arial"/>
                <a:cs typeface="Arial"/>
              </a:rPr>
              <a:t>$() </a:t>
            </a:r>
            <a:r>
              <a:rPr sz="6400" spc="-2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4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spc="-30" dirty="0">
                <a:solidFill>
                  <a:srgbClr val="CAF0FE"/>
                </a:solidFill>
                <a:latin typeface="Arial"/>
                <a:cs typeface="Arial"/>
              </a:rPr>
              <a:t>selector</a:t>
            </a:r>
            <a:endParaRPr sz="6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04331" y="6324600"/>
            <a:ext cx="4152900" cy="105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82132" y="6305550"/>
            <a:ext cx="32429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400" spc="75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5400" spc="-25" dirty="0">
                <a:solidFill>
                  <a:srgbClr val="CAF0FE"/>
                </a:solidFill>
                <a:latin typeface="Arial"/>
                <a:cs typeface="Arial"/>
              </a:rPr>
              <a:t>#myId</a:t>
            </a:r>
            <a:r>
              <a:rPr sz="5400" spc="155" dirty="0">
                <a:solidFill>
                  <a:srgbClr val="FFFFFF"/>
                </a:solidFill>
                <a:latin typeface="Arial"/>
                <a:cs typeface="Arial"/>
              </a:rPr>
              <a:t>”)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6331" y="4318000"/>
            <a:ext cx="7429500" cy="119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9531" y="4279900"/>
            <a:ext cx="644144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400" spc="-210" dirty="0">
                <a:solidFill>
                  <a:srgbClr val="FFFFFF"/>
                </a:solidFill>
                <a:latin typeface="Arial"/>
                <a:cs typeface="Arial"/>
              </a:rPr>
              <a:t>Give </a:t>
            </a:r>
            <a:r>
              <a:rPr sz="6400" spc="-114" dirty="0">
                <a:solidFill>
                  <a:srgbClr val="FFFFFF"/>
                </a:solidFill>
                <a:latin typeface="Arial"/>
                <a:cs typeface="Arial"/>
              </a:rPr>
              <a:t>$() </a:t>
            </a:r>
            <a:r>
              <a:rPr sz="6400" spc="-2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4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spc="-30" dirty="0">
                <a:solidFill>
                  <a:srgbClr val="CAF0FE"/>
                </a:solidFill>
                <a:latin typeface="Arial"/>
                <a:cs typeface="Arial"/>
              </a:rPr>
              <a:t>selector</a:t>
            </a:r>
            <a:endParaRPr sz="6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04331" y="6324600"/>
            <a:ext cx="4152900" cy="105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00031" y="6324600"/>
            <a:ext cx="4953000" cy="105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82131" y="6305550"/>
            <a:ext cx="77292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707765" algn="l"/>
              </a:tabLst>
            </a:pPr>
            <a:r>
              <a:rPr sz="5400" spc="75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5400" spc="-25" dirty="0">
                <a:solidFill>
                  <a:srgbClr val="CAF0FE"/>
                </a:solidFill>
                <a:latin typeface="Arial"/>
                <a:cs typeface="Arial"/>
              </a:rPr>
              <a:t>#myId</a:t>
            </a:r>
            <a:r>
              <a:rPr sz="5400" spc="155" dirty="0">
                <a:solidFill>
                  <a:srgbClr val="FFFFFF"/>
                </a:solidFill>
                <a:latin typeface="Arial"/>
                <a:cs typeface="Arial"/>
              </a:rPr>
              <a:t>”)	</a:t>
            </a:r>
            <a:r>
              <a:rPr sz="5400" spc="75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5400" spc="-175" dirty="0">
                <a:solidFill>
                  <a:srgbClr val="CAF0FE"/>
                </a:solidFill>
                <a:latin typeface="Arial"/>
                <a:cs typeface="Arial"/>
              </a:rPr>
              <a:t>.myClass</a:t>
            </a:r>
            <a:r>
              <a:rPr sz="5400" spc="155" dirty="0">
                <a:solidFill>
                  <a:srgbClr val="FFFFFF"/>
                </a:solidFill>
                <a:latin typeface="Arial"/>
                <a:cs typeface="Arial"/>
              </a:rPr>
              <a:t>”)</a:t>
            </a:r>
            <a:endParaRPr sz="5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6331" y="4318000"/>
            <a:ext cx="7429500" cy="119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9531" y="4279900"/>
            <a:ext cx="644144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400" spc="-210" dirty="0">
                <a:solidFill>
                  <a:srgbClr val="FFFFFF"/>
                </a:solidFill>
                <a:latin typeface="Arial"/>
                <a:cs typeface="Arial"/>
              </a:rPr>
              <a:t>Give </a:t>
            </a:r>
            <a:r>
              <a:rPr sz="6400" spc="-114" dirty="0">
                <a:solidFill>
                  <a:srgbClr val="FFFFFF"/>
                </a:solidFill>
                <a:latin typeface="Arial"/>
                <a:cs typeface="Arial"/>
              </a:rPr>
              <a:t>$() </a:t>
            </a:r>
            <a:r>
              <a:rPr sz="6400" spc="-2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4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spc="-30" dirty="0">
                <a:solidFill>
                  <a:srgbClr val="CAF0FE"/>
                </a:solidFill>
                <a:latin typeface="Arial"/>
                <a:cs typeface="Arial"/>
              </a:rPr>
              <a:t>selector</a:t>
            </a:r>
            <a:endParaRPr sz="6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04331" y="6324600"/>
            <a:ext cx="4152900" cy="105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00031" y="6324600"/>
            <a:ext cx="4953000" cy="105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84731" y="6337300"/>
            <a:ext cx="3784600" cy="1054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82131" y="6305550"/>
            <a:ext cx="111480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707765" algn="l"/>
                <a:tab pos="8292465" algn="l"/>
              </a:tabLst>
            </a:pPr>
            <a:r>
              <a:rPr sz="5400" spc="75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5400" spc="-25" dirty="0">
                <a:solidFill>
                  <a:srgbClr val="CAF0FE"/>
                </a:solidFill>
                <a:latin typeface="Arial"/>
                <a:cs typeface="Arial"/>
              </a:rPr>
              <a:t>#myId</a:t>
            </a:r>
            <a:r>
              <a:rPr sz="5400" spc="155" dirty="0">
                <a:solidFill>
                  <a:srgbClr val="FFFFFF"/>
                </a:solidFill>
                <a:latin typeface="Arial"/>
                <a:cs typeface="Arial"/>
              </a:rPr>
              <a:t>”)	</a:t>
            </a:r>
            <a:r>
              <a:rPr sz="5400" spc="75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5400" spc="-175" dirty="0">
                <a:solidFill>
                  <a:srgbClr val="CAF0FE"/>
                </a:solidFill>
                <a:latin typeface="Arial"/>
                <a:cs typeface="Arial"/>
              </a:rPr>
              <a:t>.myClass</a:t>
            </a:r>
            <a:r>
              <a:rPr sz="5400" spc="155" dirty="0">
                <a:solidFill>
                  <a:srgbClr val="FFFFFF"/>
                </a:solidFill>
                <a:latin typeface="Arial"/>
                <a:cs typeface="Arial"/>
              </a:rPr>
              <a:t>”)	</a:t>
            </a:r>
            <a:r>
              <a:rPr sz="8100" spc="112" baseline="-1028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8100" spc="-30" baseline="-1028" dirty="0">
                <a:solidFill>
                  <a:srgbClr val="CAF0FE"/>
                </a:solidFill>
                <a:latin typeface="Arial"/>
                <a:cs typeface="Arial"/>
              </a:rPr>
              <a:t>table</a:t>
            </a:r>
            <a:r>
              <a:rPr sz="8100" spc="232" baseline="-1028" dirty="0">
                <a:solidFill>
                  <a:srgbClr val="FFFFFF"/>
                </a:solidFill>
                <a:latin typeface="Arial"/>
                <a:cs typeface="Arial"/>
              </a:rPr>
              <a:t>”)</a:t>
            </a:r>
            <a:endParaRPr sz="8100" baseline="-1028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96831" y="393700"/>
            <a:ext cx="56769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61932" y="381000"/>
            <a:ext cx="49218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spc="-40" dirty="0">
                <a:solidFill>
                  <a:srgbClr val="FFFFFF"/>
                </a:solidFill>
                <a:latin typeface="Arial"/>
                <a:cs typeface="Arial"/>
              </a:rPr>
              <a:t>Selector</a:t>
            </a:r>
            <a:r>
              <a:rPr sz="4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145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631" y="1955800"/>
            <a:ext cx="117983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02731" y="1943100"/>
            <a:ext cx="109677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spc="2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800" spc="20" dirty="0">
                <a:solidFill>
                  <a:srgbClr val="CAF0FE"/>
                </a:solidFill>
                <a:latin typeface="Arial"/>
                <a:cs typeface="Arial"/>
              </a:rPr>
              <a:t>#content</a:t>
            </a:r>
            <a:r>
              <a:rPr sz="4800" spc="20" dirty="0">
                <a:solidFill>
                  <a:srgbClr val="FFFFFF"/>
                </a:solidFill>
                <a:latin typeface="Arial"/>
                <a:cs typeface="Arial"/>
              </a:rPr>
              <a:t>”) </a:t>
            </a:r>
            <a:r>
              <a:rPr sz="4800" spc="15" dirty="0">
                <a:solidFill>
                  <a:srgbClr val="E0EDD4"/>
                </a:solidFill>
                <a:latin typeface="Arial"/>
                <a:cs typeface="Arial"/>
              </a:rPr>
              <a:t>get </a:t>
            </a:r>
            <a:r>
              <a:rPr sz="4800" spc="-55" dirty="0">
                <a:solidFill>
                  <a:srgbClr val="E0EDD4"/>
                </a:solidFill>
                <a:latin typeface="Arial"/>
                <a:cs typeface="Arial"/>
              </a:rPr>
              <a:t>element </a:t>
            </a:r>
            <a:r>
              <a:rPr sz="4800" spc="155" dirty="0">
                <a:solidFill>
                  <a:srgbClr val="E0EDD4"/>
                </a:solidFill>
                <a:latin typeface="Arial"/>
                <a:cs typeface="Arial"/>
              </a:rPr>
              <a:t>with </a:t>
            </a:r>
            <a:r>
              <a:rPr sz="4800" spc="-5" dirty="0">
                <a:solidFill>
                  <a:srgbClr val="E0EDD4"/>
                </a:solidFill>
                <a:latin typeface="Arial"/>
                <a:cs typeface="Arial"/>
              </a:rPr>
              <a:t>id</a:t>
            </a:r>
            <a:r>
              <a:rPr sz="4800" spc="-360" dirty="0">
                <a:solidFill>
                  <a:srgbClr val="E0EDD4"/>
                </a:solidFill>
                <a:latin typeface="Arial"/>
                <a:cs typeface="Arial"/>
              </a:rPr>
              <a:t> </a:t>
            </a:r>
            <a:r>
              <a:rPr sz="4800" spc="-25" dirty="0">
                <a:solidFill>
                  <a:srgbClr val="E0EDD4"/>
                </a:solidFill>
                <a:latin typeface="Arial"/>
                <a:cs typeface="Arial"/>
              </a:rPr>
              <a:t>content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05081" y="1395514"/>
            <a:ext cx="3251200" cy="325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64631" y="1422400"/>
            <a:ext cx="3251200" cy="3251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18031" y="5892800"/>
            <a:ext cx="3251200" cy="325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78067" y="4673600"/>
            <a:ext cx="8755380" cy="2003112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7600"/>
              </a:lnSpc>
              <a:spcBef>
                <a:spcPts val="420"/>
              </a:spcBef>
            </a:pPr>
            <a:r>
              <a:rPr sz="6400" spc="-120" dirty="0"/>
              <a:t>We </a:t>
            </a:r>
            <a:r>
              <a:rPr sz="6400" spc="-200" dirty="0"/>
              <a:t>needed </a:t>
            </a:r>
            <a:r>
              <a:rPr sz="6400" spc="-220" dirty="0"/>
              <a:t>a </a:t>
            </a:r>
            <a:r>
              <a:rPr sz="6400" spc="-40" dirty="0"/>
              <a:t>hero </a:t>
            </a:r>
            <a:r>
              <a:rPr sz="6400" spc="120" dirty="0"/>
              <a:t>to </a:t>
            </a:r>
            <a:r>
              <a:rPr sz="6400" spc="20" dirty="0"/>
              <a:t>get  </a:t>
            </a:r>
            <a:r>
              <a:rPr sz="6400" spc="-114" dirty="0"/>
              <a:t>these </a:t>
            </a:r>
            <a:r>
              <a:rPr sz="6400" spc="-125" dirty="0"/>
              <a:t>guys </a:t>
            </a:r>
            <a:r>
              <a:rPr sz="6400" spc="-10" dirty="0"/>
              <a:t>in</a:t>
            </a:r>
            <a:r>
              <a:rPr sz="6400" spc="55" dirty="0"/>
              <a:t> </a:t>
            </a:r>
            <a:r>
              <a:rPr sz="6400" spc="-25" dirty="0"/>
              <a:t>line</a:t>
            </a:r>
            <a:endParaRPr sz="6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96831" y="393700"/>
            <a:ext cx="56769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37631" y="1955800"/>
            <a:ext cx="117983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50331" y="3060700"/>
            <a:ext cx="78359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02731" y="381001"/>
            <a:ext cx="10967720" cy="34701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1900">
              <a:spcBef>
                <a:spcPts val="100"/>
              </a:spcBef>
            </a:pPr>
            <a:r>
              <a:rPr sz="4800" spc="-40" dirty="0">
                <a:solidFill>
                  <a:srgbClr val="FFFFFF"/>
                </a:solidFill>
                <a:latin typeface="Arial"/>
                <a:cs typeface="Arial"/>
              </a:rPr>
              <a:t>Selector</a:t>
            </a:r>
            <a:r>
              <a:rPr sz="4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145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endParaRPr sz="48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5650">
              <a:latin typeface="Times New Roman"/>
              <a:cs typeface="Times New Roman"/>
            </a:endParaRPr>
          </a:p>
          <a:p>
            <a:pPr marL="12700"/>
            <a:r>
              <a:rPr sz="4800" spc="2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800" spc="20" dirty="0">
                <a:solidFill>
                  <a:srgbClr val="CAF0FE"/>
                </a:solidFill>
                <a:latin typeface="Arial"/>
                <a:cs typeface="Arial"/>
              </a:rPr>
              <a:t>#content</a:t>
            </a:r>
            <a:r>
              <a:rPr sz="4800" spc="20" dirty="0">
                <a:solidFill>
                  <a:srgbClr val="FFFFFF"/>
                </a:solidFill>
                <a:latin typeface="Arial"/>
                <a:cs typeface="Arial"/>
              </a:rPr>
              <a:t>”) </a:t>
            </a:r>
            <a:r>
              <a:rPr sz="4800" spc="15" dirty="0">
                <a:solidFill>
                  <a:srgbClr val="E0EDD4"/>
                </a:solidFill>
                <a:latin typeface="Arial"/>
                <a:cs typeface="Arial"/>
              </a:rPr>
              <a:t>get </a:t>
            </a:r>
            <a:r>
              <a:rPr sz="4800" spc="-55" dirty="0">
                <a:solidFill>
                  <a:srgbClr val="E0EDD4"/>
                </a:solidFill>
                <a:latin typeface="Arial"/>
                <a:cs typeface="Arial"/>
              </a:rPr>
              <a:t>element </a:t>
            </a:r>
            <a:r>
              <a:rPr sz="4800" spc="155" dirty="0">
                <a:solidFill>
                  <a:srgbClr val="E0EDD4"/>
                </a:solidFill>
                <a:latin typeface="Arial"/>
                <a:cs typeface="Arial"/>
              </a:rPr>
              <a:t>with </a:t>
            </a:r>
            <a:r>
              <a:rPr sz="4800" spc="-5" dirty="0">
                <a:solidFill>
                  <a:srgbClr val="E0EDD4"/>
                </a:solidFill>
                <a:latin typeface="Arial"/>
                <a:cs typeface="Arial"/>
              </a:rPr>
              <a:t>id</a:t>
            </a:r>
            <a:r>
              <a:rPr sz="4800" spc="-360" dirty="0">
                <a:solidFill>
                  <a:srgbClr val="E0EDD4"/>
                </a:solidFill>
                <a:latin typeface="Arial"/>
                <a:cs typeface="Arial"/>
              </a:rPr>
              <a:t> </a:t>
            </a:r>
            <a:r>
              <a:rPr sz="4800" spc="-25" dirty="0">
                <a:solidFill>
                  <a:srgbClr val="E0EDD4"/>
                </a:solidFill>
                <a:latin typeface="Arial"/>
                <a:cs typeface="Arial"/>
              </a:rPr>
              <a:t>content</a:t>
            </a:r>
            <a:endParaRPr sz="4800">
              <a:latin typeface="Arial"/>
              <a:cs typeface="Arial"/>
            </a:endParaRPr>
          </a:p>
          <a:p>
            <a:pPr marL="25400">
              <a:spcBef>
                <a:spcPts val="2940"/>
              </a:spcBef>
            </a:pPr>
            <a:r>
              <a:rPr sz="4800" spc="105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800" spc="105" dirty="0">
                <a:solidFill>
                  <a:srgbClr val="CAF0FE"/>
                </a:solidFill>
                <a:latin typeface="Arial"/>
                <a:cs typeface="Arial"/>
              </a:rPr>
              <a:t>li:first</a:t>
            </a:r>
            <a:r>
              <a:rPr sz="4800" spc="105" dirty="0">
                <a:solidFill>
                  <a:srgbClr val="FFFFFF"/>
                </a:solidFill>
                <a:latin typeface="Arial"/>
                <a:cs typeface="Arial"/>
              </a:rPr>
              <a:t>”) </a:t>
            </a:r>
            <a:r>
              <a:rPr sz="4800" spc="15" dirty="0">
                <a:solidFill>
                  <a:srgbClr val="E0EDD4"/>
                </a:solidFill>
                <a:latin typeface="Arial"/>
                <a:cs typeface="Arial"/>
              </a:rPr>
              <a:t>get </a:t>
            </a:r>
            <a:r>
              <a:rPr sz="4800" spc="140" dirty="0">
                <a:solidFill>
                  <a:srgbClr val="E0EDD4"/>
                </a:solidFill>
                <a:latin typeface="Arial"/>
                <a:cs typeface="Arial"/>
              </a:rPr>
              <a:t>first </a:t>
            </a:r>
            <a:r>
              <a:rPr sz="4800" spc="65" dirty="0">
                <a:solidFill>
                  <a:srgbClr val="E0EDD4"/>
                </a:solidFill>
                <a:latin typeface="Arial"/>
                <a:cs typeface="Arial"/>
              </a:rPr>
              <a:t>list</a:t>
            </a:r>
            <a:r>
              <a:rPr sz="4800" spc="-430" dirty="0">
                <a:solidFill>
                  <a:srgbClr val="E0EDD4"/>
                </a:solidFill>
                <a:latin typeface="Arial"/>
                <a:cs typeface="Arial"/>
              </a:rPr>
              <a:t> </a:t>
            </a:r>
            <a:r>
              <a:rPr sz="4800" spc="25" dirty="0">
                <a:solidFill>
                  <a:srgbClr val="E0EDD4"/>
                </a:solidFill>
                <a:latin typeface="Arial"/>
                <a:cs typeface="Arial"/>
              </a:rPr>
              <a:t>item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96831" y="393700"/>
            <a:ext cx="56769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37631" y="1955800"/>
            <a:ext cx="117983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50331" y="3060700"/>
            <a:ext cx="78359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50331" y="4178300"/>
            <a:ext cx="11518900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02731" y="381001"/>
            <a:ext cx="10967720" cy="4593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1900">
              <a:spcBef>
                <a:spcPts val="100"/>
              </a:spcBef>
            </a:pPr>
            <a:r>
              <a:rPr sz="4800" spc="-40" dirty="0">
                <a:solidFill>
                  <a:srgbClr val="FFFFFF"/>
                </a:solidFill>
                <a:latin typeface="Arial"/>
                <a:cs typeface="Arial"/>
              </a:rPr>
              <a:t>Selector</a:t>
            </a:r>
            <a:r>
              <a:rPr sz="4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145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endParaRPr sz="48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5650">
              <a:latin typeface="Times New Roman"/>
              <a:cs typeface="Times New Roman"/>
            </a:endParaRPr>
          </a:p>
          <a:p>
            <a:pPr marL="12700"/>
            <a:r>
              <a:rPr sz="4800" spc="2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800" spc="20" dirty="0">
                <a:solidFill>
                  <a:srgbClr val="CAF0FE"/>
                </a:solidFill>
                <a:latin typeface="Arial"/>
                <a:cs typeface="Arial"/>
              </a:rPr>
              <a:t>#content</a:t>
            </a:r>
            <a:r>
              <a:rPr sz="4800" spc="20" dirty="0">
                <a:solidFill>
                  <a:srgbClr val="FFFFFF"/>
                </a:solidFill>
                <a:latin typeface="Arial"/>
                <a:cs typeface="Arial"/>
              </a:rPr>
              <a:t>”) </a:t>
            </a:r>
            <a:r>
              <a:rPr sz="4800" spc="15" dirty="0">
                <a:solidFill>
                  <a:srgbClr val="E0EDD4"/>
                </a:solidFill>
                <a:latin typeface="Arial"/>
                <a:cs typeface="Arial"/>
              </a:rPr>
              <a:t>get </a:t>
            </a:r>
            <a:r>
              <a:rPr sz="4800" spc="-55" dirty="0">
                <a:solidFill>
                  <a:srgbClr val="E0EDD4"/>
                </a:solidFill>
                <a:latin typeface="Arial"/>
                <a:cs typeface="Arial"/>
              </a:rPr>
              <a:t>element </a:t>
            </a:r>
            <a:r>
              <a:rPr sz="4800" spc="155" dirty="0">
                <a:solidFill>
                  <a:srgbClr val="E0EDD4"/>
                </a:solidFill>
                <a:latin typeface="Arial"/>
                <a:cs typeface="Arial"/>
              </a:rPr>
              <a:t>with </a:t>
            </a:r>
            <a:r>
              <a:rPr sz="4800" spc="-5" dirty="0">
                <a:solidFill>
                  <a:srgbClr val="E0EDD4"/>
                </a:solidFill>
                <a:latin typeface="Arial"/>
                <a:cs typeface="Arial"/>
              </a:rPr>
              <a:t>id</a:t>
            </a:r>
            <a:r>
              <a:rPr sz="4800" spc="-360" dirty="0">
                <a:solidFill>
                  <a:srgbClr val="E0EDD4"/>
                </a:solidFill>
                <a:latin typeface="Arial"/>
                <a:cs typeface="Arial"/>
              </a:rPr>
              <a:t> </a:t>
            </a:r>
            <a:r>
              <a:rPr sz="4800" spc="-25" dirty="0">
                <a:solidFill>
                  <a:srgbClr val="E0EDD4"/>
                </a:solidFill>
                <a:latin typeface="Arial"/>
                <a:cs typeface="Arial"/>
              </a:rPr>
              <a:t>content</a:t>
            </a:r>
            <a:endParaRPr sz="4800">
              <a:latin typeface="Arial"/>
              <a:cs typeface="Arial"/>
            </a:endParaRPr>
          </a:p>
          <a:p>
            <a:pPr marL="25400">
              <a:spcBef>
                <a:spcPts val="2940"/>
              </a:spcBef>
            </a:pPr>
            <a:r>
              <a:rPr sz="4800" spc="105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800" spc="105" dirty="0">
                <a:solidFill>
                  <a:srgbClr val="CAF0FE"/>
                </a:solidFill>
                <a:latin typeface="Arial"/>
                <a:cs typeface="Arial"/>
              </a:rPr>
              <a:t>li:first</a:t>
            </a:r>
            <a:r>
              <a:rPr sz="4800" spc="105" dirty="0">
                <a:solidFill>
                  <a:srgbClr val="FFFFFF"/>
                </a:solidFill>
                <a:latin typeface="Arial"/>
                <a:cs typeface="Arial"/>
              </a:rPr>
              <a:t>”) </a:t>
            </a:r>
            <a:r>
              <a:rPr sz="4800" spc="15" dirty="0">
                <a:solidFill>
                  <a:srgbClr val="E0EDD4"/>
                </a:solidFill>
                <a:latin typeface="Arial"/>
                <a:cs typeface="Arial"/>
              </a:rPr>
              <a:t>get </a:t>
            </a:r>
            <a:r>
              <a:rPr sz="4800" spc="140" dirty="0">
                <a:solidFill>
                  <a:srgbClr val="E0EDD4"/>
                </a:solidFill>
                <a:latin typeface="Arial"/>
                <a:cs typeface="Arial"/>
              </a:rPr>
              <a:t>first </a:t>
            </a:r>
            <a:r>
              <a:rPr sz="4800" spc="65" dirty="0">
                <a:solidFill>
                  <a:srgbClr val="E0EDD4"/>
                </a:solidFill>
                <a:latin typeface="Arial"/>
                <a:cs typeface="Arial"/>
              </a:rPr>
              <a:t>list</a:t>
            </a:r>
            <a:r>
              <a:rPr sz="4800" spc="-430" dirty="0">
                <a:solidFill>
                  <a:srgbClr val="E0EDD4"/>
                </a:solidFill>
                <a:latin typeface="Arial"/>
                <a:cs typeface="Arial"/>
              </a:rPr>
              <a:t> </a:t>
            </a:r>
            <a:r>
              <a:rPr sz="4800" spc="25" dirty="0">
                <a:solidFill>
                  <a:srgbClr val="E0EDD4"/>
                </a:solidFill>
                <a:latin typeface="Arial"/>
                <a:cs typeface="Arial"/>
              </a:rPr>
              <a:t>item</a:t>
            </a:r>
            <a:endParaRPr sz="4800">
              <a:latin typeface="Arial"/>
              <a:cs typeface="Arial"/>
            </a:endParaRPr>
          </a:p>
          <a:p>
            <a:pPr marL="25400">
              <a:spcBef>
                <a:spcPts val="3040"/>
              </a:spcBef>
            </a:pPr>
            <a:r>
              <a:rPr sz="4800" spc="6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800" spc="60" dirty="0">
                <a:solidFill>
                  <a:srgbClr val="CAF0FE"/>
                </a:solidFill>
                <a:latin typeface="Arial"/>
                <a:cs typeface="Arial"/>
              </a:rPr>
              <a:t>tr:odd</a:t>
            </a:r>
            <a:r>
              <a:rPr sz="4800" spc="60" dirty="0">
                <a:solidFill>
                  <a:srgbClr val="FFFFFF"/>
                </a:solidFill>
                <a:latin typeface="Arial"/>
                <a:cs typeface="Arial"/>
              </a:rPr>
              <a:t>”) </a:t>
            </a:r>
            <a:r>
              <a:rPr sz="4800" spc="15" dirty="0">
                <a:solidFill>
                  <a:srgbClr val="E0EDD4"/>
                </a:solidFill>
                <a:latin typeface="Arial"/>
                <a:cs typeface="Arial"/>
              </a:rPr>
              <a:t>get </a:t>
            </a:r>
            <a:r>
              <a:rPr sz="4800" spc="-114" dirty="0">
                <a:solidFill>
                  <a:srgbClr val="E0EDD4"/>
                </a:solidFill>
                <a:latin typeface="Arial"/>
                <a:cs typeface="Arial"/>
              </a:rPr>
              <a:t>odd </a:t>
            </a:r>
            <a:r>
              <a:rPr sz="4800" spc="-90" dirty="0">
                <a:solidFill>
                  <a:srgbClr val="E0EDD4"/>
                </a:solidFill>
                <a:latin typeface="Arial"/>
                <a:cs typeface="Arial"/>
              </a:rPr>
              <a:t>numbered </a:t>
            </a:r>
            <a:r>
              <a:rPr sz="4800" spc="-15" dirty="0">
                <a:solidFill>
                  <a:srgbClr val="E0EDD4"/>
                </a:solidFill>
                <a:latin typeface="Arial"/>
                <a:cs typeface="Arial"/>
              </a:rPr>
              <a:t>table</a:t>
            </a:r>
            <a:r>
              <a:rPr sz="4800" spc="-114" dirty="0">
                <a:solidFill>
                  <a:srgbClr val="E0EDD4"/>
                </a:solidFill>
                <a:latin typeface="Arial"/>
                <a:cs typeface="Arial"/>
              </a:rPr>
              <a:t> </a:t>
            </a:r>
            <a:r>
              <a:rPr sz="4800" spc="60" dirty="0">
                <a:solidFill>
                  <a:srgbClr val="E0EDD4"/>
                </a:solidFill>
                <a:latin typeface="Arial"/>
                <a:cs typeface="Arial"/>
              </a:rPr>
              <a:t>rows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96831" y="393700"/>
            <a:ext cx="56769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37631" y="1955800"/>
            <a:ext cx="117983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50331" y="3060700"/>
            <a:ext cx="78359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50331" y="4178300"/>
            <a:ext cx="11518900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50331" y="5422900"/>
            <a:ext cx="10629900" cy="1625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02731" y="381001"/>
            <a:ext cx="10967720" cy="6517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1900">
              <a:spcBef>
                <a:spcPts val="100"/>
              </a:spcBef>
            </a:pPr>
            <a:r>
              <a:rPr sz="4800" spc="-40" dirty="0">
                <a:solidFill>
                  <a:srgbClr val="FFFFFF"/>
                </a:solidFill>
                <a:latin typeface="Arial"/>
                <a:cs typeface="Arial"/>
              </a:rPr>
              <a:t>Selector</a:t>
            </a:r>
            <a:r>
              <a:rPr sz="4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145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endParaRPr sz="48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5650">
              <a:latin typeface="Times New Roman"/>
              <a:cs typeface="Times New Roman"/>
            </a:endParaRPr>
          </a:p>
          <a:p>
            <a:pPr marL="12700"/>
            <a:r>
              <a:rPr sz="4800" spc="2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800" spc="20" dirty="0">
                <a:solidFill>
                  <a:srgbClr val="CAF0FE"/>
                </a:solidFill>
                <a:latin typeface="Arial"/>
                <a:cs typeface="Arial"/>
              </a:rPr>
              <a:t>#content</a:t>
            </a:r>
            <a:r>
              <a:rPr sz="4800" spc="20" dirty="0">
                <a:solidFill>
                  <a:srgbClr val="FFFFFF"/>
                </a:solidFill>
                <a:latin typeface="Arial"/>
                <a:cs typeface="Arial"/>
              </a:rPr>
              <a:t>”) </a:t>
            </a:r>
            <a:r>
              <a:rPr sz="4800" spc="15" dirty="0">
                <a:solidFill>
                  <a:srgbClr val="E0EDD4"/>
                </a:solidFill>
                <a:latin typeface="Arial"/>
                <a:cs typeface="Arial"/>
              </a:rPr>
              <a:t>get </a:t>
            </a:r>
            <a:r>
              <a:rPr sz="4800" spc="-55" dirty="0">
                <a:solidFill>
                  <a:srgbClr val="E0EDD4"/>
                </a:solidFill>
                <a:latin typeface="Arial"/>
                <a:cs typeface="Arial"/>
              </a:rPr>
              <a:t>element </a:t>
            </a:r>
            <a:r>
              <a:rPr sz="4800" spc="155" dirty="0">
                <a:solidFill>
                  <a:srgbClr val="E0EDD4"/>
                </a:solidFill>
                <a:latin typeface="Arial"/>
                <a:cs typeface="Arial"/>
              </a:rPr>
              <a:t>with </a:t>
            </a:r>
            <a:r>
              <a:rPr sz="4800" spc="-5" dirty="0">
                <a:solidFill>
                  <a:srgbClr val="E0EDD4"/>
                </a:solidFill>
                <a:latin typeface="Arial"/>
                <a:cs typeface="Arial"/>
              </a:rPr>
              <a:t>id</a:t>
            </a:r>
            <a:r>
              <a:rPr sz="4800" spc="-360" dirty="0">
                <a:solidFill>
                  <a:srgbClr val="E0EDD4"/>
                </a:solidFill>
                <a:latin typeface="Arial"/>
                <a:cs typeface="Arial"/>
              </a:rPr>
              <a:t> </a:t>
            </a:r>
            <a:r>
              <a:rPr sz="4800" spc="-25" dirty="0">
                <a:solidFill>
                  <a:srgbClr val="E0EDD4"/>
                </a:solidFill>
                <a:latin typeface="Arial"/>
                <a:cs typeface="Arial"/>
              </a:rPr>
              <a:t>content</a:t>
            </a:r>
            <a:endParaRPr sz="4800">
              <a:latin typeface="Arial"/>
              <a:cs typeface="Arial"/>
            </a:endParaRPr>
          </a:p>
          <a:p>
            <a:pPr marL="25400">
              <a:spcBef>
                <a:spcPts val="2940"/>
              </a:spcBef>
            </a:pPr>
            <a:r>
              <a:rPr sz="4800" spc="105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800" spc="105" dirty="0">
                <a:solidFill>
                  <a:srgbClr val="CAF0FE"/>
                </a:solidFill>
                <a:latin typeface="Arial"/>
                <a:cs typeface="Arial"/>
              </a:rPr>
              <a:t>li:first</a:t>
            </a:r>
            <a:r>
              <a:rPr sz="4800" spc="105" dirty="0">
                <a:solidFill>
                  <a:srgbClr val="FFFFFF"/>
                </a:solidFill>
                <a:latin typeface="Arial"/>
                <a:cs typeface="Arial"/>
              </a:rPr>
              <a:t>”) </a:t>
            </a:r>
            <a:r>
              <a:rPr sz="4800" spc="15" dirty="0">
                <a:solidFill>
                  <a:srgbClr val="E0EDD4"/>
                </a:solidFill>
                <a:latin typeface="Arial"/>
                <a:cs typeface="Arial"/>
              </a:rPr>
              <a:t>get </a:t>
            </a:r>
            <a:r>
              <a:rPr sz="4800" spc="140" dirty="0">
                <a:solidFill>
                  <a:srgbClr val="E0EDD4"/>
                </a:solidFill>
                <a:latin typeface="Arial"/>
                <a:cs typeface="Arial"/>
              </a:rPr>
              <a:t>first </a:t>
            </a:r>
            <a:r>
              <a:rPr sz="4800" spc="65" dirty="0">
                <a:solidFill>
                  <a:srgbClr val="E0EDD4"/>
                </a:solidFill>
                <a:latin typeface="Arial"/>
                <a:cs typeface="Arial"/>
              </a:rPr>
              <a:t>list</a:t>
            </a:r>
            <a:r>
              <a:rPr sz="4800" spc="-430" dirty="0">
                <a:solidFill>
                  <a:srgbClr val="E0EDD4"/>
                </a:solidFill>
                <a:latin typeface="Arial"/>
                <a:cs typeface="Arial"/>
              </a:rPr>
              <a:t> </a:t>
            </a:r>
            <a:r>
              <a:rPr sz="4800" spc="25" dirty="0">
                <a:solidFill>
                  <a:srgbClr val="E0EDD4"/>
                </a:solidFill>
                <a:latin typeface="Arial"/>
                <a:cs typeface="Arial"/>
              </a:rPr>
              <a:t>item</a:t>
            </a:r>
            <a:endParaRPr sz="4800">
              <a:latin typeface="Arial"/>
              <a:cs typeface="Arial"/>
            </a:endParaRPr>
          </a:p>
          <a:p>
            <a:pPr marL="25400">
              <a:spcBef>
                <a:spcPts val="3040"/>
              </a:spcBef>
            </a:pPr>
            <a:r>
              <a:rPr sz="4800" spc="6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800" spc="60" dirty="0">
                <a:solidFill>
                  <a:srgbClr val="CAF0FE"/>
                </a:solidFill>
                <a:latin typeface="Arial"/>
                <a:cs typeface="Arial"/>
              </a:rPr>
              <a:t>tr:odd</a:t>
            </a:r>
            <a:r>
              <a:rPr sz="4800" spc="60" dirty="0">
                <a:solidFill>
                  <a:srgbClr val="FFFFFF"/>
                </a:solidFill>
                <a:latin typeface="Arial"/>
                <a:cs typeface="Arial"/>
              </a:rPr>
              <a:t>”) </a:t>
            </a:r>
            <a:r>
              <a:rPr sz="4800" spc="15" dirty="0">
                <a:solidFill>
                  <a:srgbClr val="E0EDD4"/>
                </a:solidFill>
                <a:latin typeface="Arial"/>
                <a:cs typeface="Arial"/>
              </a:rPr>
              <a:t>get </a:t>
            </a:r>
            <a:r>
              <a:rPr sz="4800" spc="-114" dirty="0">
                <a:solidFill>
                  <a:srgbClr val="E0EDD4"/>
                </a:solidFill>
                <a:latin typeface="Arial"/>
                <a:cs typeface="Arial"/>
              </a:rPr>
              <a:t>odd </a:t>
            </a:r>
            <a:r>
              <a:rPr sz="4800" spc="-90" dirty="0">
                <a:solidFill>
                  <a:srgbClr val="E0EDD4"/>
                </a:solidFill>
                <a:latin typeface="Arial"/>
                <a:cs typeface="Arial"/>
              </a:rPr>
              <a:t>numbered </a:t>
            </a:r>
            <a:r>
              <a:rPr sz="4800" spc="-15" dirty="0">
                <a:solidFill>
                  <a:srgbClr val="E0EDD4"/>
                </a:solidFill>
                <a:latin typeface="Arial"/>
                <a:cs typeface="Arial"/>
              </a:rPr>
              <a:t>table</a:t>
            </a:r>
            <a:r>
              <a:rPr sz="4800" spc="-114" dirty="0">
                <a:solidFill>
                  <a:srgbClr val="E0EDD4"/>
                </a:solidFill>
                <a:latin typeface="Arial"/>
                <a:cs typeface="Arial"/>
              </a:rPr>
              <a:t> </a:t>
            </a:r>
            <a:r>
              <a:rPr sz="4800" spc="60" dirty="0">
                <a:solidFill>
                  <a:srgbClr val="E0EDD4"/>
                </a:solidFill>
                <a:latin typeface="Arial"/>
                <a:cs typeface="Arial"/>
              </a:rPr>
              <a:t>rows</a:t>
            </a:r>
            <a:endParaRPr sz="4800">
              <a:latin typeface="Arial"/>
              <a:cs typeface="Arial"/>
            </a:endParaRPr>
          </a:p>
          <a:p>
            <a:pPr marL="25400">
              <a:lnSpc>
                <a:spcPts val="5480"/>
              </a:lnSpc>
              <a:spcBef>
                <a:spcPts val="4040"/>
              </a:spcBef>
            </a:pPr>
            <a:r>
              <a:rPr sz="4800" spc="5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800" spc="5" dirty="0">
                <a:solidFill>
                  <a:srgbClr val="CAF0FE"/>
                </a:solidFill>
                <a:latin typeface="Arial"/>
                <a:cs typeface="Arial"/>
              </a:rPr>
              <a:t>a[target=_blank]</a:t>
            </a:r>
            <a:r>
              <a:rPr sz="4800" spc="5" dirty="0">
                <a:solidFill>
                  <a:srgbClr val="FFFFFF"/>
                </a:solidFill>
                <a:latin typeface="Arial"/>
                <a:cs typeface="Arial"/>
              </a:rPr>
              <a:t>”)</a:t>
            </a:r>
            <a:endParaRPr sz="4800">
              <a:latin typeface="Arial"/>
              <a:cs typeface="Arial"/>
            </a:endParaRPr>
          </a:p>
          <a:p>
            <a:pPr marL="368300">
              <a:lnSpc>
                <a:spcPts val="5480"/>
              </a:lnSpc>
            </a:pPr>
            <a:r>
              <a:rPr sz="4800" spc="15" dirty="0">
                <a:solidFill>
                  <a:srgbClr val="E0EDD4"/>
                </a:solidFill>
                <a:latin typeface="Arial"/>
                <a:cs typeface="Arial"/>
              </a:rPr>
              <a:t>get all </a:t>
            </a:r>
            <a:r>
              <a:rPr sz="4800" spc="-40" dirty="0">
                <a:solidFill>
                  <a:srgbClr val="E0EDD4"/>
                </a:solidFill>
                <a:latin typeface="Arial"/>
                <a:cs typeface="Arial"/>
              </a:rPr>
              <a:t>links </a:t>
            </a:r>
            <a:r>
              <a:rPr sz="4800" spc="25" dirty="0">
                <a:solidFill>
                  <a:srgbClr val="E0EDD4"/>
                </a:solidFill>
                <a:latin typeface="Arial"/>
                <a:cs typeface="Arial"/>
              </a:rPr>
              <a:t>who’s </a:t>
            </a:r>
            <a:r>
              <a:rPr sz="4800" spc="70" dirty="0">
                <a:solidFill>
                  <a:srgbClr val="E0EDD4"/>
                </a:solidFill>
                <a:latin typeface="Arial"/>
                <a:cs typeface="Arial"/>
              </a:rPr>
              <a:t>target </a:t>
            </a:r>
            <a:r>
              <a:rPr sz="4800" spc="-60" dirty="0">
                <a:solidFill>
                  <a:srgbClr val="E0EDD4"/>
                </a:solidFill>
                <a:latin typeface="Arial"/>
                <a:cs typeface="Arial"/>
              </a:rPr>
              <a:t>is</a:t>
            </a:r>
            <a:r>
              <a:rPr sz="4800" spc="-345" dirty="0">
                <a:solidFill>
                  <a:srgbClr val="E0EDD4"/>
                </a:solidFill>
                <a:latin typeface="Arial"/>
                <a:cs typeface="Arial"/>
              </a:rPr>
              <a:t> </a:t>
            </a:r>
            <a:r>
              <a:rPr sz="4800" spc="10" dirty="0">
                <a:solidFill>
                  <a:srgbClr val="E0EDD4"/>
                </a:solidFill>
                <a:latin typeface="Arial"/>
                <a:cs typeface="Arial"/>
              </a:rPr>
              <a:t>“_blank”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96831" y="393700"/>
            <a:ext cx="56769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37631" y="1955800"/>
            <a:ext cx="117983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50331" y="3060700"/>
            <a:ext cx="78359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50331" y="4178300"/>
            <a:ext cx="11518900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50331" y="7327900"/>
            <a:ext cx="11658600" cy="1625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50331" y="5422900"/>
            <a:ext cx="10629900" cy="1625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02731" y="381000"/>
            <a:ext cx="10967720" cy="84407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1900">
              <a:spcBef>
                <a:spcPts val="100"/>
              </a:spcBef>
            </a:pPr>
            <a:r>
              <a:rPr sz="4800" spc="-40" dirty="0">
                <a:solidFill>
                  <a:srgbClr val="FFFFFF"/>
                </a:solidFill>
                <a:latin typeface="Arial"/>
                <a:cs typeface="Arial"/>
              </a:rPr>
              <a:t>Selector</a:t>
            </a:r>
            <a:r>
              <a:rPr sz="4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145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endParaRPr sz="48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5650">
              <a:latin typeface="Times New Roman"/>
              <a:cs typeface="Times New Roman"/>
            </a:endParaRPr>
          </a:p>
          <a:p>
            <a:pPr marL="12700"/>
            <a:r>
              <a:rPr sz="4800" spc="2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800" spc="20" dirty="0">
                <a:solidFill>
                  <a:srgbClr val="CAF0FE"/>
                </a:solidFill>
                <a:latin typeface="Arial"/>
                <a:cs typeface="Arial"/>
              </a:rPr>
              <a:t>#content</a:t>
            </a:r>
            <a:r>
              <a:rPr sz="4800" spc="20" dirty="0">
                <a:solidFill>
                  <a:srgbClr val="FFFFFF"/>
                </a:solidFill>
                <a:latin typeface="Arial"/>
                <a:cs typeface="Arial"/>
              </a:rPr>
              <a:t>”) </a:t>
            </a:r>
            <a:r>
              <a:rPr sz="4800" spc="15" dirty="0">
                <a:solidFill>
                  <a:srgbClr val="E0EDD4"/>
                </a:solidFill>
                <a:latin typeface="Arial"/>
                <a:cs typeface="Arial"/>
              </a:rPr>
              <a:t>get </a:t>
            </a:r>
            <a:r>
              <a:rPr sz="4800" spc="-55" dirty="0">
                <a:solidFill>
                  <a:srgbClr val="E0EDD4"/>
                </a:solidFill>
                <a:latin typeface="Arial"/>
                <a:cs typeface="Arial"/>
              </a:rPr>
              <a:t>element </a:t>
            </a:r>
            <a:r>
              <a:rPr sz="4800" spc="155" dirty="0">
                <a:solidFill>
                  <a:srgbClr val="E0EDD4"/>
                </a:solidFill>
                <a:latin typeface="Arial"/>
                <a:cs typeface="Arial"/>
              </a:rPr>
              <a:t>with </a:t>
            </a:r>
            <a:r>
              <a:rPr sz="4800" spc="-5" dirty="0">
                <a:solidFill>
                  <a:srgbClr val="E0EDD4"/>
                </a:solidFill>
                <a:latin typeface="Arial"/>
                <a:cs typeface="Arial"/>
              </a:rPr>
              <a:t>id</a:t>
            </a:r>
            <a:r>
              <a:rPr sz="4800" spc="-360" dirty="0">
                <a:solidFill>
                  <a:srgbClr val="E0EDD4"/>
                </a:solidFill>
                <a:latin typeface="Arial"/>
                <a:cs typeface="Arial"/>
              </a:rPr>
              <a:t> </a:t>
            </a:r>
            <a:r>
              <a:rPr sz="4800" spc="-25" dirty="0">
                <a:solidFill>
                  <a:srgbClr val="E0EDD4"/>
                </a:solidFill>
                <a:latin typeface="Arial"/>
                <a:cs typeface="Arial"/>
              </a:rPr>
              <a:t>content</a:t>
            </a:r>
            <a:endParaRPr sz="4800">
              <a:latin typeface="Arial"/>
              <a:cs typeface="Arial"/>
            </a:endParaRPr>
          </a:p>
          <a:p>
            <a:pPr marL="25400">
              <a:spcBef>
                <a:spcPts val="2940"/>
              </a:spcBef>
            </a:pPr>
            <a:r>
              <a:rPr sz="4800" spc="105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800" spc="105" dirty="0">
                <a:solidFill>
                  <a:srgbClr val="CAF0FE"/>
                </a:solidFill>
                <a:latin typeface="Arial"/>
                <a:cs typeface="Arial"/>
              </a:rPr>
              <a:t>li:first</a:t>
            </a:r>
            <a:r>
              <a:rPr sz="4800" spc="105" dirty="0">
                <a:solidFill>
                  <a:srgbClr val="FFFFFF"/>
                </a:solidFill>
                <a:latin typeface="Arial"/>
                <a:cs typeface="Arial"/>
              </a:rPr>
              <a:t>”) </a:t>
            </a:r>
            <a:r>
              <a:rPr sz="4800" spc="15" dirty="0">
                <a:solidFill>
                  <a:srgbClr val="E0EDD4"/>
                </a:solidFill>
                <a:latin typeface="Arial"/>
                <a:cs typeface="Arial"/>
              </a:rPr>
              <a:t>get </a:t>
            </a:r>
            <a:r>
              <a:rPr sz="4800" spc="140" dirty="0">
                <a:solidFill>
                  <a:srgbClr val="E0EDD4"/>
                </a:solidFill>
                <a:latin typeface="Arial"/>
                <a:cs typeface="Arial"/>
              </a:rPr>
              <a:t>first </a:t>
            </a:r>
            <a:r>
              <a:rPr sz="4800" spc="65" dirty="0">
                <a:solidFill>
                  <a:srgbClr val="E0EDD4"/>
                </a:solidFill>
                <a:latin typeface="Arial"/>
                <a:cs typeface="Arial"/>
              </a:rPr>
              <a:t>list</a:t>
            </a:r>
            <a:r>
              <a:rPr sz="4800" spc="-430" dirty="0">
                <a:solidFill>
                  <a:srgbClr val="E0EDD4"/>
                </a:solidFill>
                <a:latin typeface="Arial"/>
                <a:cs typeface="Arial"/>
              </a:rPr>
              <a:t> </a:t>
            </a:r>
            <a:r>
              <a:rPr sz="4800" spc="25" dirty="0">
                <a:solidFill>
                  <a:srgbClr val="E0EDD4"/>
                </a:solidFill>
                <a:latin typeface="Arial"/>
                <a:cs typeface="Arial"/>
              </a:rPr>
              <a:t>item</a:t>
            </a:r>
            <a:endParaRPr sz="4800">
              <a:latin typeface="Arial"/>
              <a:cs typeface="Arial"/>
            </a:endParaRPr>
          </a:p>
          <a:p>
            <a:pPr marL="25400">
              <a:spcBef>
                <a:spcPts val="3040"/>
              </a:spcBef>
            </a:pPr>
            <a:r>
              <a:rPr sz="4800" spc="6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800" spc="60" dirty="0">
                <a:solidFill>
                  <a:srgbClr val="CAF0FE"/>
                </a:solidFill>
                <a:latin typeface="Arial"/>
                <a:cs typeface="Arial"/>
              </a:rPr>
              <a:t>tr:odd</a:t>
            </a:r>
            <a:r>
              <a:rPr sz="4800" spc="60" dirty="0">
                <a:solidFill>
                  <a:srgbClr val="FFFFFF"/>
                </a:solidFill>
                <a:latin typeface="Arial"/>
                <a:cs typeface="Arial"/>
              </a:rPr>
              <a:t>”) </a:t>
            </a:r>
            <a:r>
              <a:rPr sz="4800" spc="15" dirty="0">
                <a:solidFill>
                  <a:srgbClr val="E0EDD4"/>
                </a:solidFill>
                <a:latin typeface="Arial"/>
                <a:cs typeface="Arial"/>
              </a:rPr>
              <a:t>get </a:t>
            </a:r>
            <a:r>
              <a:rPr sz="4800" spc="-114" dirty="0">
                <a:solidFill>
                  <a:srgbClr val="E0EDD4"/>
                </a:solidFill>
                <a:latin typeface="Arial"/>
                <a:cs typeface="Arial"/>
              </a:rPr>
              <a:t>odd </a:t>
            </a:r>
            <a:r>
              <a:rPr sz="4800" spc="-90" dirty="0">
                <a:solidFill>
                  <a:srgbClr val="E0EDD4"/>
                </a:solidFill>
                <a:latin typeface="Arial"/>
                <a:cs typeface="Arial"/>
              </a:rPr>
              <a:t>numbered </a:t>
            </a:r>
            <a:r>
              <a:rPr sz="4800" spc="-15" dirty="0">
                <a:solidFill>
                  <a:srgbClr val="E0EDD4"/>
                </a:solidFill>
                <a:latin typeface="Arial"/>
                <a:cs typeface="Arial"/>
              </a:rPr>
              <a:t>table</a:t>
            </a:r>
            <a:r>
              <a:rPr sz="4800" spc="-114" dirty="0">
                <a:solidFill>
                  <a:srgbClr val="E0EDD4"/>
                </a:solidFill>
                <a:latin typeface="Arial"/>
                <a:cs typeface="Arial"/>
              </a:rPr>
              <a:t> </a:t>
            </a:r>
            <a:r>
              <a:rPr sz="4800" spc="60" dirty="0">
                <a:solidFill>
                  <a:srgbClr val="E0EDD4"/>
                </a:solidFill>
                <a:latin typeface="Arial"/>
                <a:cs typeface="Arial"/>
              </a:rPr>
              <a:t>rows</a:t>
            </a:r>
            <a:endParaRPr sz="4800">
              <a:latin typeface="Arial"/>
              <a:cs typeface="Arial"/>
            </a:endParaRPr>
          </a:p>
          <a:p>
            <a:pPr marL="25400">
              <a:lnSpc>
                <a:spcPts val="5480"/>
              </a:lnSpc>
              <a:spcBef>
                <a:spcPts val="4040"/>
              </a:spcBef>
            </a:pPr>
            <a:r>
              <a:rPr sz="4800" spc="5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800" spc="5" dirty="0">
                <a:solidFill>
                  <a:srgbClr val="CAF0FE"/>
                </a:solidFill>
                <a:latin typeface="Arial"/>
                <a:cs typeface="Arial"/>
              </a:rPr>
              <a:t>a[target=_blank]</a:t>
            </a:r>
            <a:r>
              <a:rPr sz="4800" spc="5" dirty="0">
                <a:solidFill>
                  <a:srgbClr val="FFFFFF"/>
                </a:solidFill>
                <a:latin typeface="Arial"/>
                <a:cs typeface="Arial"/>
              </a:rPr>
              <a:t>”)</a:t>
            </a:r>
            <a:endParaRPr sz="4800">
              <a:latin typeface="Arial"/>
              <a:cs typeface="Arial"/>
            </a:endParaRPr>
          </a:p>
          <a:p>
            <a:pPr marL="368300">
              <a:lnSpc>
                <a:spcPts val="5480"/>
              </a:lnSpc>
            </a:pPr>
            <a:r>
              <a:rPr sz="4800" spc="15" dirty="0">
                <a:solidFill>
                  <a:srgbClr val="E0EDD4"/>
                </a:solidFill>
                <a:latin typeface="Arial"/>
                <a:cs typeface="Arial"/>
              </a:rPr>
              <a:t>get all </a:t>
            </a:r>
            <a:r>
              <a:rPr sz="4800" spc="-40" dirty="0">
                <a:solidFill>
                  <a:srgbClr val="E0EDD4"/>
                </a:solidFill>
                <a:latin typeface="Arial"/>
                <a:cs typeface="Arial"/>
              </a:rPr>
              <a:t>links </a:t>
            </a:r>
            <a:r>
              <a:rPr sz="4800" spc="25" dirty="0">
                <a:solidFill>
                  <a:srgbClr val="E0EDD4"/>
                </a:solidFill>
                <a:latin typeface="Arial"/>
                <a:cs typeface="Arial"/>
              </a:rPr>
              <a:t>who’s </a:t>
            </a:r>
            <a:r>
              <a:rPr sz="4800" spc="70" dirty="0">
                <a:solidFill>
                  <a:srgbClr val="E0EDD4"/>
                </a:solidFill>
                <a:latin typeface="Arial"/>
                <a:cs typeface="Arial"/>
              </a:rPr>
              <a:t>target </a:t>
            </a:r>
            <a:r>
              <a:rPr sz="4800" spc="-60" dirty="0">
                <a:solidFill>
                  <a:srgbClr val="E0EDD4"/>
                </a:solidFill>
                <a:latin typeface="Arial"/>
                <a:cs typeface="Arial"/>
              </a:rPr>
              <a:t>is</a:t>
            </a:r>
            <a:r>
              <a:rPr sz="4800" spc="-345" dirty="0">
                <a:solidFill>
                  <a:srgbClr val="E0EDD4"/>
                </a:solidFill>
                <a:latin typeface="Arial"/>
                <a:cs typeface="Arial"/>
              </a:rPr>
              <a:t> </a:t>
            </a:r>
            <a:r>
              <a:rPr sz="4800" spc="10" dirty="0">
                <a:solidFill>
                  <a:srgbClr val="E0EDD4"/>
                </a:solidFill>
                <a:latin typeface="Arial"/>
                <a:cs typeface="Arial"/>
              </a:rPr>
              <a:t>“_blank”</a:t>
            </a:r>
            <a:endParaRPr sz="4800">
              <a:latin typeface="Arial"/>
              <a:cs typeface="Arial"/>
            </a:endParaRPr>
          </a:p>
          <a:p>
            <a:pPr marL="25400">
              <a:lnSpc>
                <a:spcPts val="5480"/>
              </a:lnSpc>
              <a:spcBef>
                <a:spcPts val="4040"/>
              </a:spcBef>
            </a:pPr>
            <a:r>
              <a:rPr sz="4800" spc="5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800" spc="50" dirty="0">
                <a:solidFill>
                  <a:srgbClr val="CAF0FE"/>
                </a:solidFill>
                <a:latin typeface="Arial"/>
                <a:cs typeface="Arial"/>
              </a:rPr>
              <a:t>form[id^=step]</a:t>
            </a:r>
            <a:r>
              <a:rPr sz="4800" spc="50" dirty="0">
                <a:solidFill>
                  <a:srgbClr val="FFFFFF"/>
                </a:solidFill>
                <a:latin typeface="Arial"/>
                <a:cs typeface="Arial"/>
              </a:rPr>
              <a:t>”)</a:t>
            </a:r>
            <a:endParaRPr sz="4800">
              <a:latin typeface="Arial"/>
              <a:cs typeface="Arial"/>
            </a:endParaRPr>
          </a:p>
          <a:p>
            <a:pPr marL="368300">
              <a:lnSpc>
                <a:spcPts val="5480"/>
              </a:lnSpc>
            </a:pPr>
            <a:r>
              <a:rPr sz="4800" spc="15" dirty="0">
                <a:solidFill>
                  <a:srgbClr val="E0EDD4"/>
                </a:solidFill>
                <a:latin typeface="Arial"/>
                <a:cs typeface="Arial"/>
              </a:rPr>
              <a:t>get all </a:t>
            </a:r>
            <a:r>
              <a:rPr sz="4800" spc="20" dirty="0">
                <a:solidFill>
                  <a:srgbClr val="E0EDD4"/>
                </a:solidFill>
                <a:latin typeface="Arial"/>
                <a:cs typeface="Arial"/>
              </a:rPr>
              <a:t>forms </a:t>
            </a:r>
            <a:r>
              <a:rPr sz="4800" spc="25" dirty="0">
                <a:solidFill>
                  <a:srgbClr val="E0EDD4"/>
                </a:solidFill>
                <a:latin typeface="Arial"/>
                <a:cs typeface="Arial"/>
              </a:rPr>
              <a:t>who’s </a:t>
            </a:r>
            <a:r>
              <a:rPr sz="4800" spc="-5" dirty="0">
                <a:solidFill>
                  <a:srgbClr val="E0EDD4"/>
                </a:solidFill>
                <a:latin typeface="Arial"/>
                <a:cs typeface="Arial"/>
              </a:rPr>
              <a:t>id </a:t>
            </a:r>
            <a:r>
              <a:rPr sz="4800" spc="30" dirty="0">
                <a:solidFill>
                  <a:srgbClr val="E0EDD4"/>
                </a:solidFill>
                <a:latin typeface="Arial"/>
                <a:cs typeface="Arial"/>
              </a:rPr>
              <a:t>starts </a:t>
            </a:r>
            <a:r>
              <a:rPr sz="4800" spc="155" dirty="0">
                <a:solidFill>
                  <a:srgbClr val="E0EDD4"/>
                </a:solidFill>
                <a:latin typeface="Arial"/>
                <a:cs typeface="Arial"/>
              </a:rPr>
              <a:t>with</a:t>
            </a:r>
            <a:r>
              <a:rPr sz="4800" spc="-420" dirty="0">
                <a:solidFill>
                  <a:srgbClr val="E0EDD4"/>
                </a:solidFill>
                <a:latin typeface="Arial"/>
                <a:cs typeface="Arial"/>
              </a:rPr>
              <a:t> </a:t>
            </a:r>
            <a:r>
              <a:rPr sz="4800" spc="80" dirty="0">
                <a:solidFill>
                  <a:srgbClr val="E0EDD4"/>
                </a:solidFill>
                <a:latin typeface="Arial"/>
                <a:cs typeface="Arial"/>
              </a:rPr>
              <a:t>“step”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86931" y="3949700"/>
            <a:ext cx="10820400" cy="96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2031" y="3937000"/>
            <a:ext cx="10022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04" dirty="0"/>
              <a:t>You </a:t>
            </a:r>
            <a:r>
              <a:rPr spc="-160" dirty="0"/>
              <a:t>can </a:t>
            </a:r>
            <a:r>
              <a:rPr spc="-100" dirty="0"/>
              <a:t>also </a:t>
            </a:r>
            <a:r>
              <a:rPr spc="40" dirty="0">
                <a:solidFill>
                  <a:srgbClr val="E0EDD4"/>
                </a:solidFill>
              </a:rPr>
              <a:t>string </a:t>
            </a:r>
            <a:r>
              <a:rPr spc="-50" dirty="0">
                <a:solidFill>
                  <a:srgbClr val="E0EDD4"/>
                </a:solidFill>
              </a:rPr>
              <a:t>selectors</a:t>
            </a:r>
            <a:r>
              <a:rPr spc="215" dirty="0">
                <a:solidFill>
                  <a:srgbClr val="E0EDD4"/>
                </a:solidFill>
              </a:rPr>
              <a:t> </a:t>
            </a:r>
            <a:r>
              <a:rPr spc="25" dirty="0">
                <a:solidFill>
                  <a:srgbClr val="E0EDD4"/>
                </a:solidFill>
              </a:rPr>
              <a:t>together</a:t>
            </a:r>
          </a:p>
        </p:txBody>
      </p:sp>
      <p:sp>
        <p:nvSpPr>
          <p:cNvPr id="4" name="object 4"/>
          <p:cNvSpPr/>
          <p:nvPr/>
        </p:nvSpPr>
        <p:spPr>
          <a:xfrm>
            <a:off x="5888831" y="0"/>
            <a:ext cx="9283700" cy="152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65031" y="0"/>
            <a:ext cx="9207500" cy="1346200"/>
          </a:xfrm>
          <a:custGeom>
            <a:avLst/>
            <a:gdLst/>
            <a:ahLst/>
            <a:cxnLst/>
            <a:rect l="l" t="t" r="r" b="b"/>
            <a:pathLst>
              <a:path w="9207500" h="1346200">
                <a:moveTo>
                  <a:pt x="0" y="1346200"/>
                </a:moveTo>
                <a:lnTo>
                  <a:pt x="9207500" y="1346200"/>
                </a:lnTo>
                <a:lnTo>
                  <a:pt x="9207500" y="0"/>
                </a:lnTo>
                <a:lnTo>
                  <a:pt x="0" y="0"/>
                </a:lnTo>
                <a:lnTo>
                  <a:pt x="0" y="13462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86931" y="3949700"/>
            <a:ext cx="10820400" cy="96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52031" y="3937000"/>
            <a:ext cx="10022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spc="-204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4800" spc="-160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4800" spc="-100" dirty="0">
                <a:solidFill>
                  <a:srgbClr val="FFFFFF"/>
                </a:solidFill>
                <a:latin typeface="Arial"/>
                <a:cs typeface="Arial"/>
              </a:rPr>
              <a:t>also </a:t>
            </a:r>
            <a:r>
              <a:rPr sz="4800" spc="40" dirty="0">
                <a:solidFill>
                  <a:srgbClr val="E0EDD4"/>
                </a:solidFill>
                <a:latin typeface="Arial"/>
                <a:cs typeface="Arial"/>
              </a:rPr>
              <a:t>string </a:t>
            </a:r>
            <a:r>
              <a:rPr sz="4800" spc="-50" dirty="0">
                <a:solidFill>
                  <a:srgbClr val="E0EDD4"/>
                </a:solidFill>
                <a:latin typeface="Arial"/>
                <a:cs typeface="Arial"/>
              </a:rPr>
              <a:t>selectors</a:t>
            </a:r>
            <a:r>
              <a:rPr sz="4800" spc="215" dirty="0">
                <a:solidFill>
                  <a:srgbClr val="E0EDD4"/>
                </a:solidFill>
                <a:latin typeface="Arial"/>
                <a:cs typeface="Arial"/>
              </a:rPr>
              <a:t> </a:t>
            </a:r>
            <a:r>
              <a:rPr sz="4800" spc="25" dirty="0">
                <a:solidFill>
                  <a:srgbClr val="E0EDD4"/>
                </a:solidFill>
                <a:latin typeface="Arial"/>
                <a:cs typeface="Arial"/>
              </a:rPr>
              <a:t>together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99731" y="4864100"/>
            <a:ext cx="9017000" cy="1041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77531" y="4838700"/>
            <a:ext cx="81038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400" spc="5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5400" spc="5" dirty="0">
                <a:solidFill>
                  <a:srgbClr val="CAF0FE"/>
                </a:solidFill>
                <a:latin typeface="Arial"/>
                <a:cs typeface="Arial"/>
              </a:rPr>
              <a:t>#myId, </a:t>
            </a:r>
            <a:r>
              <a:rPr sz="5400" spc="-160" dirty="0">
                <a:solidFill>
                  <a:srgbClr val="CAF0FE"/>
                </a:solidFill>
                <a:latin typeface="Arial"/>
                <a:cs typeface="Arial"/>
              </a:rPr>
              <a:t>.myClass,</a:t>
            </a:r>
            <a:r>
              <a:rPr sz="5400" spc="-135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5400" spc="30" dirty="0">
                <a:solidFill>
                  <a:srgbClr val="CAF0FE"/>
                </a:solidFill>
                <a:latin typeface="Arial"/>
                <a:cs typeface="Arial"/>
              </a:rPr>
              <a:t>table</a:t>
            </a:r>
            <a:r>
              <a:rPr sz="5400" spc="30" dirty="0">
                <a:solidFill>
                  <a:srgbClr val="FFFFFF"/>
                </a:solidFill>
                <a:latin typeface="Arial"/>
                <a:cs typeface="Arial"/>
              </a:rPr>
              <a:t>”)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88831" y="0"/>
            <a:ext cx="9283700" cy="152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65031" y="0"/>
            <a:ext cx="9207500" cy="1346200"/>
          </a:xfrm>
          <a:custGeom>
            <a:avLst/>
            <a:gdLst/>
            <a:ahLst/>
            <a:cxnLst/>
            <a:rect l="l" t="t" r="r" b="b"/>
            <a:pathLst>
              <a:path w="9207500" h="1346200">
                <a:moveTo>
                  <a:pt x="0" y="1346200"/>
                </a:moveTo>
                <a:lnTo>
                  <a:pt x="9207500" y="1346200"/>
                </a:lnTo>
                <a:lnTo>
                  <a:pt x="9207500" y="0"/>
                </a:lnTo>
                <a:lnTo>
                  <a:pt x="0" y="0"/>
                </a:lnTo>
                <a:lnTo>
                  <a:pt x="0" y="13462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01131" y="4914900"/>
            <a:ext cx="4191000" cy="130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88531" y="3543300"/>
            <a:ext cx="2654300" cy="130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17031" y="3218179"/>
            <a:ext cx="3048000" cy="2768600"/>
          </a:xfrm>
          <a:prstGeom prst="rect">
            <a:avLst/>
          </a:prstGeom>
        </p:spPr>
        <p:txBody>
          <a:bodyPr vert="horz" wrap="square" lIns="0" tIns="287020" rIns="0" bIns="0" rtlCol="0">
            <a:spAutoFit/>
          </a:bodyPr>
          <a:lstStyle/>
          <a:p>
            <a:pPr marL="800100">
              <a:spcBef>
                <a:spcPts val="2260"/>
              </a:spcBef>
            </a:pPr>
            <a:r>
              <a:rPr sz="7200" spc="-195" dirty="0">
                <a:solidFill>
                  <a:srgbClr val="CAF0FE"/>
                </a:solidFill>
              </a:rPr>
              <a:t>Find</a:t>
            </a:r>
            <a:endParaRPr sz="7200"/>
          </a:p>
          <a:p>
            <a:pPr marL="12700">
              <a:spcBef>
                <a:spcPts val="2160"/>
              </a:spcBef>
            </a:pPr>
            <a:r>
              <a:rPr sz="7200" spc="120" dirty="0">
                <a:solidFill>
                  <a:srgbClr val="CAF0FE"/>
                </a:solidFill>
              </a:rPr>
              <a:t>$(“div”)</a:t>
            </a:r>
            <a:endParaRPr sz="7200"/>
          </a:p>
        </p:txBody>
      </p:sp>
      <p:sp>
        <p:nvSpPr>
          <p:cNvPr id="5" name="object 5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71531" y="3543300"/>
            <a:ext cx="2070100" cy="130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61831" y="4965700"/>
            <a:ext cx="9271000" cy="130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01131" y="4914900"/>
            <a:ext cx="4191000" cy="1308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8531" y="3543300"/>
            <a:ext cx="2654300" cy="1308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7031" y="3167379"/>
            <a:ext cx="11153140" cy="2870200"/>
          </a:xfrm>
          <a:prstGeom prst="rect">
            <a:avLst/>
          </a:prstGeom>
        </p:spPr>
        <p:txBody>
          <a:bodyPr vert="horz" wrap="square" lIns="0" tIns="337820" rIns="0" bIns="0" rtlCol="0">
            <a:spAutoFit/>
          </a:bodyPr>
          <a:lstStyle/>
          <a:p>
            <a:pPr marL="800100">
              <a:spcBef>
                <a:spcPts val="2660"/>
              </a:spcBef>
              <a:tabLst>
                <a:tab pos="4482465" algn="l"/>
              </a:tabLst>
            </a:pPr>
            <a:r>
              <a:rPr sz="7200" spc="-195" dirty="0">
                <a:solidFill>
                  <a:srgbClr val="CAF0FE"/>
                </a:solidFill>
              </a:rPr>
              <a:t>Find	</a:t>
            </a:r>
            <a:r>
              <a:rPr sz="7200" spc="-250" dirty="0">
                <a:solidFill>
                  <a:srgbClr val="E0EDD4"/>
                </a:solidFill>
              </a:rPr>
              <a:t>Do</a:t>
            </a:r>
            <a:endParaRPr sz="7200"/>
          </a:p>
          <a:p>
            <a:pPr marL="12700">
              <a:spcBef>
                <a:spcPts val="2560"/>
              </a:spcBef>
            </a:pPr>
            <a:r>
              <a:rPr sz="10800" spc="-44" baseline="3086" dirty="0">
                <a:solidFill>
                  <a:srgbClr val="CAF0FE"/>
                </a:solidFill>
              </a:rPr>
              <a:t>$(“div”)</a:t>
            </a:r>
            <a:r>
              <a:rPr sz="7200" spc="-30" dirty="0">
                <a:solidFill>
                  <a:srgbClr val="E0EDD4"/>
                </a:solidFill>
              </a:rPr>
              <a:t>.addClass(“</a:t>
            </a:r>
            <a:r>
              <a:rPr sz="7200" spc="-30" dirty="0"/>
              <a:t>redbox</a:t>
            </a:r>
            <a:r>
              <a:rPr sz="7200" spc="-30" dirty="0">
                <a:solidFill>
                  <a:srgbClr val="E0EDD4"/>
                </a:solidFill>
              </a:rPr>
              <a:t>”);</a:t>
            </a:r>
            <a:endParaRPr sz="7200"/>
          </a:p>
        </p:txBody>
      </p:sp>
      <p:sp>
        <p:nvSpPr>
          <p:cNvPr id="7" name="object 7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56931" y="4203700"/>
            <a:ext cx="8572500" cy="1435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80146" y="4140200"/>
            <a:ext cx="75438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0" spc="-20" dirty="0">
                <a:solidFill>
                  <a:srgbClr val="FFFFFF"/>
                </a:solidFill>
                <a:latin typeface="Arial"/>
                <a:cs typeface="Arial"/>
              </a:rPr>
              <a:t>jQuery </a:t>
            </a:r>
            <a:r>
              <a:rPr sz="8000" spc="-11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8000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0" spc="-235" dirty="0">
                <a:solidFill>
                  <a:srgbClr val="FFFFFF"/>
                </a:solidFill>
                <a:latin typeface="Arial"/>
                <a:cs typeface="Arial"/>
              </a:rPr>
              <a:t>Spice</a:t>
            </a:r>
            <a:endParaRPr sz="8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20331" y="5715000"/>
            <a:ext cx="98679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85432" y="5702300"/>
            <a:ext cx="91560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spc="-204" dirty="0">
                <a:solidFill>
                  <a:srgbClr val="FFFFFF"/>
                </a:solidFill>
                <a:latin typeface="Arial"/>
                <a:cs typeface="Arial"/>
              </a:rPr>
              <a:t>Two </a:t>
            </a:r>
            <a:r>
              <a:rPr sz="4800" spc="-30" dirty="0">
                <a:solidFill>
                  <a:srgbClr val="FFFFFF"/>
                </a:solidFill>
                <a:latin typeface="Arial"/>
                <a:cs typeface="Arial"/>
              </a:rPr>
              <a:t>things </a:t>
            </a:r>
            <a:r>
              <a:rPr sz="4800" spc="6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4800" spc="-130" dirty="0">
                <a:solidFill>
                  <a:srgbClr val="FFFFFF"/>
                </a:solidFill>
                <a:latin typeface="Arial"/>
                <a:cs typeface="Arial"/>
              </a:rPr>
              <a:t>make </a:t>
            </a: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800" spc="-7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4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270" dirty="0">
                <a:solidFill>
                  <a:srgbClr val="FFFFFF"/>
                </a:solidFill>
                <a:latin typeface="Arial"/>
                <a:cs typeface="Arial"/>
              </a:rPr>
              <a:t>HOT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3231" y="4711700"/>
            <a:ext cx="9067800" cy="105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71032" y="4692650"/>
            <a:ext cx="815720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400" spc="-30" dirty="0">
                <a:solidFill>
                  <a:srgbClr val="FFFFFF"/>
                </a:solidFill>
                <a:latin typeface="Arial"/>
                <a:cs typeface="Arial"/>
              </a:rPr>
              <a:t>$(“div”).addClass(“redbox”)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91631" y="3149600"/>
            <a:ext cx="6985000" cy="130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07531" y="3098800"/>
            <a:ext cx="59702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200" spc="-305" dirty="0">
                <a:solidFill>
                  <a:srgbClr val="FFFFFF"/>
                </a:solidFill>
                <a:latin typeface="Arial"/>
                <a:cs typeface="Arial"/>
              </a:rPr>
              <a:t>Chain</a:t>
            </a:r>
            <a:r>
              <a:rPr sz="72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200" spc="-10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endParaRPr sz="7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12231" y="2463800"/>
            <a:ext cx="3251200" cy="325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45831" y="2463800"/>
            <a:ext cx="3251200" cy="325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96931" y="2463800"/>
            <a:ext cx="3251200" cy="3251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44831" y="2463800"/>
            <a:ext cx="3251200" cy="325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64131" y="2463800"/>
            <a:ext cx="3251200" cy="3251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88431" y="6019800"/>
            <a:ext cx="11353800" cy="2159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91632" y="5975350"/>
            <a:ext cx="10499725" cy="2003112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7600"/>
              </a:lnSpc>
              <a:spcBef>
                <a:spcPts val="420"/>
              </a:spcBef>
            </a:pPr>
            <a:r>
              <a:rPr sz="6400" spc="-15" dirty="0">
                <a:solidFill>
                  <a:srgbClr val="FFFFFF"/>
                </a:solidFill>
                <a:latin typeface="Arial"/>
                <a:cs typeface="Arial"/>
              </a:rPr>
              <a:t>jQuery </a:t>
            </a:r>
            <a:r>
              <a:rPr sz="6400" spc="-170" dirty="0">
                <a:solidFill>
                  <a:srgbClr val="FFFFFF"/>
                </a:solidFill>
                <a:latin typeface="Arial"/>
                <a:cs typeface="Arial"/>
              </a:rPr>
              <a:t>rescues </a:t>
            </a:r>
            <a:r>
              <a:rPr sz="6400" spc="-270" dirty="0">
                <a:solidFill>
                  <a:srgbClr val="FFFFFF"/>
                </a:solidFill>
                <a:latin typeface="Arial"/>
                <a:cs typeface="Arial"/>
              </a:rPr>
              <a:t>us </a:t>
            </a:r>
            <a:r>
              <a:rPr sz="6400" spc="15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6400" spc="65" dirty="0">
                <a:solidFill>
                  <a:srgbClr val="FFFFFF"/>
                </a:solidFill>
                <a:latin typeface="Arial"/>
                <a:cs typeface="Arial"/>
              </a:rPr>
              <a:t>working  </a:t>
            </a:r>
            <a:r>
              <a:rPr sz="6400" spc="-1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6400" spc="-229" dirty="0">
                <a:solidFill>
                  <a:srgbClr val="FFFFFF"/>
                </a:solidFill>
                <a:latin typeface="Arial"/>
                <a:cs typeface="Arial"/>
              </a:rPr>
              <a:t>same </a:t>
            </a:r>
            <a:r>
              <a:rPr sz="6400" spc="-1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6400" spc="2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6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spc="-10" dirty="0">
                <a:solidFill>
                  <a:srgbClr val="FFFFFF"/>
                </a:solidFill>
                <a:latin typeface="Arial"/>
                <a:cs typeface="Arial"/>
              </a:rPr>
              <a:t>browsers!</a:t>
            </a:r>
            <a:endParaRPr sz="6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3231" y="4711700"/>
            <a:ext cx="9067800" cy="105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91631" y="3149600"/>
            <a:ext cx="6985000" cy="130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07531" y="3098800"/>
            <a:ext cx="59702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200" spc="-305" dirty="0">
                <a:solidFill>
                  <a:srgbClr val="FFFFFF"/>
                </a:solidFill>
                <a:latin typeface="Arial"/>
                <a:cs typeface="Arial"/>
              </a:rPr>
              <a:t>Chain</a:t>
            </a:r>
            <a:r>
              <a:rPr sz="72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200" spc="-10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endParaRPr sz="7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46631" y="4749800"/>
            <a:ext cx="4025900" cy="1041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71032" y="4692650"/>
            <a:ext cx="113747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400" spc="-35" dirty="0">
                <a:solidFill>
                  <a:srgbClr val="FFFFFF"/>
                </a:solidFill>
                <a:latin typeface="Arial"/>
                <a:cs typeface="Arial"/>
              </a:rPr>
              <a:t>$(“div”).addClass(“redbox”)</a:t>
            </a:r>
            <a:r>
              <a:rPr sz="8100" spc="-52" baseline="-2572" dirty="0">
                <a:solidFill>
                  <a:srgbClr val="CAF0FE"/>
                </a:solidFill>
                <a:latin typeface="Arial"/>
                <a:cs typeface="Arial"/>
              </a:rPr>
              <a:t>.fadeOut();</a:t>
            </a:r>
            <a:endParaRPr sz="8100" baseline="-2572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4831" y="3009900"/>
            <a:ext cx="4445000" cy="105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72632" y="2990850"/>
            <a:ext cx="35020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400" spc="-40" dirty="0">
                <a:solidFill>
                  <a:srgbClr val="FFFFFF"/>
                </a:solidFill>
                <a:latin typeface="Arial"/>
                <a:cs typeface="Arial"/>
              </a:rPr>
              <a:t>$(...)</a:t>
            </a:r>
            <a:r>
              <a:rPr sz="5400" spc="-40" dirty="0">
                <a:solidFill>
                  <a:srgbClr val="E0EDD4"/>
                </a:solidFill>
                <a:latin typeface="Arial"/>
                <a:cs typeface="Arial"/>
              </a:rPr>
              <a:t>.html();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56731" y="1587500"/>
            <a:ext cx="9804400" cy="119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59932" y="1549400"/>
            <a:ext cx="887285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400" spc="-250" dirty="0">
                <a:solidFill>
                  <a:srgbClr val="FFFFFF"/>
                </a:solidFill>
                <a:latin typeface="Arial"/>
                <a:cs typeface="Arial"/>
              </a:rPr>
              <a:t>One </a:t>
            </a:r>
            <a:r>
              <a:rPr sz="6400" spc="30" dirty="0">
                <a:solidFill>
                  <a:srgbClr val="FFFFFF"/>
                </a:solidFill>
                <a:latin typeface="Arial"/>
                <a:cs typeface="Arial"/>
              </a:rPr>
              <a:t>Method, </a:t>
            </a:r>
            <a:r>
              <a:rPr sz="6400" spc="95" dirty="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sz="6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spc="-215" dirty="0">
                <a:solidFill>
                  <a:srgbClr val="FFFFFF"/>
                </a:solidFill>
                <a:latin typeface="Arial"/>
                <a:cs typeface="Arial"/>
              </a:rPr>
              <a:t>Uses</a:t>
            </a:r>
            <a:endParaRPr sz="6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4831" y="3009900"/>
            <a:ext cx="4445000" cy="105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56731" y="1587500"/>
            <a:ext cx="9804400" cy="119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59932" y="1549400"/>
            <a:ext cx="887285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400" spc="-250" dirty="0"/>
              <a:t>One </a:t>
            </a:r>
            <a:r>
              <a:rPr sz="6400" spc="30" dirty="0"/>
              <a:t>Method, </a:t>
            </a:r>
            <a:r>
              <a:rPr sz="6400" spc="95" dirty="0"/>
              <a:t>Many</a:t>
            </a:r>
            <a:r>
              <a:rPr sz="6400" dirty="0"/>
              <a:t> </a:t>
            </a:r>
            <a:r>
              <a:rPr sz="6400" spc="-215" dirty="0"/>
              <a:t>Uses</a:t>
            </a:r>
            <a:endParaRPr sz="6400"/>
          </a:p>
        </p:txBody>
      </p:sp>
      <p:sp>
        <p:nvSpPr>
          <p:cNvPr id="5" name="object 5"/>
          <p:cNvSpPr/>
          <p:nvPr/>
        </p:nvSpPr>
        <p:spPr>
          <a:xfrm>
            <a:off x="3094831" y="4622800"/>
            <a:ext cx="8851900" cy="105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72631" y="2990850"/>
            <a:ext cx="7904480" cy="2505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400" spc="-40" dirty="0">
                <a:solidFill>
                  <a:srgbClr val="FFFFFF"/>
                </a:solidFill>
                <a:latin typeface="Arial"/>
                <a:cs typeface="Arial"/>
              </a:rPr>
              <a:t>$(...)</a:t>
            </a:r>
            <a:r>
              <a:rPr sz="5400" spc="-40" dirty="0">
                <a:solidFill>
                  <a:srgbClr val="E0EDD4"/>
                </a:solidFill>
                <a:latin typeface="Arial"/>
                <a:cs typeface="Arial"/>
              </a:rPr>
              <a:t>.html();</a:t>
            </a:r>
            <a:endParaRPr sz="5400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5400">
              <a:latin typeface="Times New Roman"/>
              <a:cs typeface="Times New Roman"/>
            </a:endParaRPr>
          </a:p>
          <a:p>
            <a:pPr marL="12700"/>
            <a:r>
              <a:rPr sz="5400" spc="-40" dirty="0">
                <a:solidFill>
                  <a:srgbClr val="FFFFFF"/>
                </a:solidFill>
                <a:latin typeface="Arial"/>
                <a:cs typeface="Arial"/>
              </a:rPr>
              <a:t>$(...)</a:t>
            </a:r>
            <a:r>
              <a:rPr sz="5400" spc="-40" dirty="0">
                <a:solidFill>
                  <a:srgbClr val="E0EDD4"/>
                </a:solidFill>
                <a:latin typeface="Arial"/>
                <a:cs typeface="Arial"/>
              </a:rPr>
              <a:t>.html(</a:t>
            </a:r>
            <a:r>
              <a:rPr sz="5400" spc="-40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5400" spc="-40" dirty="0">
                <a:solidFill>
                  <a:srgbClr val="CAF0FE"/>
                </a:solidFill>
                <a:latin typeface="Arial"/>
                <a:cs typeface="Arial"/>
              </a:rPr>
              <a:t>&lt;p&gt;hello&lt;/p&gt;</a:t>
            </a:r>
            <a:r>
              <a:rPr sz="5400" spc="-40" dirty="0">
                <a:solidFill>
                  <a:srgbClr val="FFFFFF"/>
                </a:solidFill>
                <a:latin typeface="Arial"/>
                <a:cs typeface="Arial"/>
              </a:rPr>
              <a:t>”</a:t>
            </a:r>
            <a:r>
              <a:rPr sz="5400" spc="-40" dirty="0">
                <a:solidFill>
                  <a:srgbClr val="E0EDD4"/>
                </a:solidFill>
                <a:latin typeface="Arial"/>
                <a:cs typeface="Arial"/>
              </a:rPr>
              <a:t>);</a:t>
            </a:r>
            <a:endParaRPr sz="5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4831" y="3009900"/>
            <a:ext cx="4445000" cy="105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56731" y="1587500"/>
            <a:ext cx="9804400" cy="119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59932" y="1549400"/>
            <a:ext cx="887285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400" spc="-250" dirty="0"/>
              <a:t>One </a:t>
            </a:r>
            <a:r>
              <a:rPr sz="6400" spc="30" dirty="0"/>
              <a:t>Method, </a:t>
            </a:r>
            <a:r>
              <a:rPr sz="6400" spc="95" dirty="0"/>
              <a:t>Many</a:t>
            </a:r>
            <a:r>
              <a:rPr sz="6400" dirty="0"/>
              <a:t> </a:t>
            </a:r>
            <a:r>
              <a:rPr sz="6400" spc="-215" dirty="0"/>
              <a:t>Uses</a:t>
            </a:r>
            <a:endParaRPr sz="6400"/>
          </a:p>
        </p:txBody>
      </p:sp>
      <p:sp>
        <p:nvSpPr>
          <p:cNvPr id="5" name="object 5"/>
          <p:cNvSpPr/>
          <p:nvPr/>
        </p:nvSpPr>
        <p:spPr>
          <a:xfrm>
            <a:off x="3094831" y="4622800"/>
            <a:ext cx="8851900" cy="105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94831" y="6223000"/>
            <a:ext cx="10350500" cy="308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72631" y="2990851"/>
            <a:ext cx="9409430" cy="62042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400" spc="-40" dirty="0">
                <a:solidFill>
                  <a:srgbClr val="FFFFFF"/>
                </a:solidFill>
                <a:latin typeface="Arial"/>
                <a:cs typeface="Arial"/>
              </a:rPr>
              <a:t>$(...)</a:t>
            </a:r>
            <a:r>
              <a:rPr sz="5400" spc="-40" dirty="0">
                <a:solidFill>
                  <a:srgbClr val="E0EDD4"/>
                </a:solidFill>
                <a:latin typeface="Arial"/>
                <a:cs typeface="Arial"/>
              </a:rPr>
              <a:t>.html();</a:t>
            </a:r>
            <a:endParaRPr sz="5400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5400">
              <a:latin typeface="Times New Roman"/>
              <a:cs typeface="Times New Roman"/>
            </a:endParaRPr>
          </a:p>
          <a:p>
            <a:pPr marL="12700"/>
            <a:r>
              <a:rPr sz="5400" spc="-40" dirty="0">
                <a:solidFill>
                  <a:srgbClr val="FFFFFF"/>
                </a:solidFill>
                <a:latin typeface="Arial"/>
                <a:cs typeface="Arial"/>
              </a:rPr>
              <a:t>$(...)</a:t>
            </a:r>
            <a:r>
              <a:rPr sz="5400" spc="-40" dirty="0">
                <a:solidFill>
                  <a:srgbClr val="E0EDD4"/>
                </a:solidFill>
                <a:latin typeface="Arial"/>
                <a:cs typeface="Arial"/>
              </a:rPr>
              <a:t>.html(</a:t>
            </a:r>
            <a:r>
              <a:rPr sz="5400" spc="-40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5400" spc="-40" dirty="0">
                <a:solidFill>
                  <a:srgbClr val="CAF0FE"/>
                </a:solidFill>
                <a:latin typeface="Arial"/>
                <a:cs typeface="Arial"/>
              </a:rPr>
              <a:t>&lt;p&gt;hello&lt;/p&gt;</a:t>
            </a:r>
            <a:r>
              <a:rPr sz="5400" spc="-40" dirty="0">
                <a:solidFill>
                  <a:srgbClr val="FFFFFF"/>
                </a:solidFill>
                <a:latin typeface="Arial"/>
                <a:cs typeface="Arial"/>
              </a:rPr>
              <a:t>”</a:t>
            </a:r>
            <a:r>
              <a:rPr sz="5400" spc="-40" dirty="0">
                <a:solidFill>
                  <a:srgbClr val="E0EDD4"/>
                </a:solidFill>
                <a:latin typeface="Arial"/>
                <a:cs typeface="Arial"/>
              </a:rPr>
              <a:t>);</a:t>
            </a:r>
            <a:endParaRPr sz="540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5250">
              <a:latin typeface="Times New Roman"/>
              <a:cs typeface="Times New Roman"/>
            </a:endParaRPr>
          </a:p>
          <a:p>
            <a:pPr marL="12700"/>
            <a:r>
              <a:rPr sz="5400" spc="-10" dirty="0">
                <a:solidFill>
                  <a:srgbClr val="FFFFFF"/>
                </a:solidFill>
                <a:latin typeface="Arial"/>
                <a:cs typeface="Arial"/>
              </a:rPr>
              <a:t>$(...)</a:t>
            </a:r>
            <a:r>
              <a:rPr sz="5400" spc="-10" dirty="0">
                <a:solidFill>
                  <a:srgbClr val="E0EDD4"/>
                </a:solidFill>
                <a:latin typeface="Arial"/>
                <a:cs typeface="Arial"/>
              </a:rPr>
              <a:t>.html(</a:t>
            </a:r>
            <a:r>
              <a:rPr sz="5400" spc="-10" dirty="0">
                <a:solidFill>
                  <a:srgbClr val="FFFFFF"/>
                </a:solidFill>
                <a:latin typeface="Arial"/>
                <a:cs typeface="Arial"/>
              </a:rPr>
              <a:t>function(i){</a:t>
            </a:r>
            <a:endParaRPr sz="5400">
              <a:latin typeface="Arial"/>
              <a:cs typeface="Arial"/>
            </a:endParaRPr>
          </a:p>
          <a:p>
            <a:pPr marL="382905">
              <a:spcBef>
                <a:spcPts val="1520"/>
              </a:spcBef>
            </a:pPr>
            <a:r>
              <a:rPr sz="5400" spc="65" dirty="0">
                <a:solidFill>
                  <a:srgbClr val="FFFFFF"/>
                </a:solidFill>
                <a:latin typeface="Arial"/>
                <a:cs typeface="Arial"/>
              </a:rPr>
              <a:t>return </a:t>
            </a:r>
            <a:r>
              <a:rPr sz="5400" spc="-45" dirty="0">
                <a:solidFill>
                  <a:srgbClr val="CAF0FE"/>
                </a:solidFill>
                <a:latin typeface="Arial"/>
                <a:cs typeface="Arial"/>
              </a:rPr>
              <a:t>“&lt;p&gt;hello </a:t>
            </a:r>
            <a:r>
              <a:rPr sz="5400" spc="415" dirty="0">
                <a:solidFill>
                  <a:srgbClr val="CAF0FE"/>
                </a:solidFill>
                <a:latin typeface="Arial"/>
                <a:cs typeface="Arial"/>
              </a:rPr>
              <a:t>“ </a:t>
            </a:r>
            <a:r>
              <a:rPr sz="5400" spc="-240" dirty="0">
                <a:solidFill>
                  <a:srgbClr val="CAF0FE"/>
                </a:solidFill>
                <a:latin typeface="Arial"/>
                <a:cs typeface="Arial"/>
              </a:rPr>
              <a:t>+ </a:t>
            </a:r>
            <a:r>
              <a:rPr sz="5400" spc="130" dirty="0">
                <a:solidFill>
                  <a:srgbClr val="CAF0FE"/>
                </a:solidFill>
                <a:latin typeface="Arial"/>
                <a:cs typeface="Arial"/>
              </a:rPr>
              <a:t>i </a:t>
            </a:r>
            <a:r>
              <a:rPr sz="5400" spc="-240" dirty="0">
                <a:solidFill>
                  <a:srgbClr val="CAF0FE"/>
                </a:solidFill>
                <a:latin typeface="Arial"/>
                <a:cs typeface="Arial"/>
              </a:rPr>
              <a:t>+</a:t>
            </a:r>
            <a:r>
              <a:rPr sz="5400" spc="-640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5400" spc="40" dirty="0">
                <a:solidFill>
                  <a:srgbClr val="CAF0FE"/>
                </a:solidFill>
                <a:latin typeface="Arial"/>
                <a:cs typeface="Arial"/>
              </a:rPr>
              <a:t>“&lt;/p&gt;”</a:t>
            </a:r>
            <a:r>
              <a:rPr sz="5400" spc="40" dirty="0">
                <a:solidFill>
                  <a:srgbClr val="FFFFFF"/>
                </a:solidFill>
                <a:latin typeface="Arial"/>
                <a:cs typeface="Arial"/>
              </a:rPr>
              <a:t>;</a:t>
            </a:r>
            <a:endParaRPr sz="5400">
              <a:latin typeface="Arial"/>
              <a:cs typeface="Arial"/>
            </a:endParaRPr>
          </a:p>
          <a:p>
            <a:pPr marL="12700">
              <a:spcBef>
                <a:spcPts val="1620"/>
              </a:spcBef>
            </a:pPr>
            <a:r>
              <a:rPr sz="5400" spc="50" dirty="0">
                <a:solidFill>
                  <a:srgbClr val="FFFFFF"/>
                </a:solidFill>
                <a:latin typeface="Arial"/>
                <a:cs typeface="Arial"/>
              </a:rPr>
              <a:t>}</a:t>
            </a:r>
            <a:r>
              <a:rPr sz="5400" spc="50" dirty="0">
                <a:solidFill>
                  <a:srgbClr val="E0EDD4"/>
                </a:solidFill>
                <a:latin typeface="Arial"/>
                <a:cs typeface="Arial"/>
              </a:rPr>
              <a:t>);</a:t>
            </a:r>
            <a:endParaRPr sz="5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95231" y="279400"/>
            <a:ext cx="50673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60331" y="266700"/>
            <a:ext cx="43116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" dirty="0"/>
              <a:t>jQuery</a:t>
            </a:r>
            <a:r>
              <a:rPr spc="-105" dirty="0"/>
              <a:t> </a:t>
            </a:r>
            <a:r>
              <a:rPr spc="-5" dirty="0"/>
              <a:t>Methods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95231" y="279400"/>
            <a:ext cx="50673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60331" y="266700"/>
            <a:ext cx="43116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" dirty="0"/>
              <a:t>jQuery</a:t>
            </a:r>
            <a:r>
              <a:rPr spc="-105" dirty="0"/>
              <a:t> </a:t>
            </a:r>
            <a:r>
              <a:rPr spc="-5" dirty="0"/>
              <a:t>Methods</a:t>
            </a:r>
          </a:p>
        </p:txBody>
      </p:sp>
      <p:sp>
        <p:nvSpPr>
          <p:cNvPr id="6" name="object 6"/>
          <p:cNvSpPr/>
          <p:nvPr/>
        </p:nvSpPr>
        <p:spPr>
          <a:xfrm>
            <a:off x="3234531" y="1473200"/>
            <a:ext cx="8839200" cy="134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99631" y="1549400"/>
            <a:ext cx="7982584" cy="1069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ts val="4300"/>
              </a:lnSpc>
              <a:buClr>
                <a:srgbClr val="FFFFFF"/>
              </a:buClr>
              <a:buSzPct val="122222"/>
              <a:buChar char="•"/>
              <a:tabLst>
                <a:tab pos="321945" algn="l"/>
              </a:tabLst>
            </a:pPr>
            <a:r>
              <a:rPr sz="3600" spc="40" dirty="0">
                <a:solidFill>
                  <a:srgbClr val="CAF0FE"/>
                </a:solidFill>
                <a:latin typeface="Arial"/>
                <a:cs typeface="Arial"/>
              </a:rPr>
              <a:t>Moving</a:t>
            </a:r>
            <a:r>
              <a:rPr sz="3600" spc="-35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3600" spc="-75" dirty="0">
                <a:solidFill>
                  <a:srgbClr val="CAF0FE"/>
                </a:solidFill>
                <a:latin typeface="Arial"/>
                <a:cs typeface="Arial"/>
              </a:rPr>
              <a:t>Elements:</a:t>
            </a:r>
            <a:endParaRPr sz="3600">
              <a:latin typeface="Arial"/>
              <a:cs typeface="Arial"/>
            </a:endParaRPr>
          </a:p>
          <a:p>
            <a:pPr marL="355600">
              <a:lnSpc>
                <a:spcPts val="4020"/>
              </a:lnSpc>
            </a:pPr>
            <a:r>
              <a:rPr sz="3600" spc="-90" dirty="0">
                <a:solidFill>
                  <a:srgbClr val="E0EDD4"/>
                </a:solidFill>
                <a:latin typeface="Arial"/>
                <a:cs typeface="Arial"/>
              </a:rPr>
              <a:t>append</a:t>
            </a:r>
            <a:r>
              <a:rPr sz="3600" spc="-9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135" dirty="0">
                <a:solidFill>
                  <a:srgbClr val="E0EDD4"/>
                </a:solidFill>
                <a:latin typeface="Arial"/>
                <a:cs typeface="Arial"/>
              </a:rPr>
              <a:t>appendTo</a:t>
            </a:r>
            <a:r>
              <a:rPr sz="3600" spc="-135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20" dirty="0">
                <a:solidFill>
                  <a:srgbClr val="E0EDD4"/>
                </a:solidFill>
                <a:latin typeface="Arial"/>
                <a:cs typeface="Arial"/>
              </a:rPr>
              <a:t>before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(),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25" dirty="0">
                <a:solidFill>
                  <a:srgbClr val="E0EDD4"/>
                </a:solidFill>
                <a:latin typeface="Arial"/>
                <a:cs typeface="Arial"/>
              </a:rPr>
              <a:t>after</a:t>
            </a:r>
            <a:r>
              <a:rPr sz="3600" spc="25" dirty="0">
                <a:solidFill>
                  <a:srgbClr val="FFFFFF"/>
                </a:solidFill>
                <a:latin typeface="Arial"/>
                <a:cs typeface="Arial"/>
              </a:rPr>
              <a:t>(),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95231" y="279400"/>
            <a:ext cx="50673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60331" y="266700"/>
            <a:ext cx="43116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" dirty="0"/>
              <a:t>jQuery</a:t>
            </a:r>
            <a:r>
              <a:rPr spc="-105" dirty="0"/>
              <a:t> </a:t>
            </a:r>
            <a:r>
              <a:rPr spc="-5" dirty="0"/>
              <a:t>Methods</a:t>
            </a:r>
          </a:p>
        </p:txBody>
      </p:sp>
      <p:sp>
        <p:nvSpPr>
          <p:cNvPr id="6" name="object 6"/>
          <p:cNvSpPr/>
          <p:nvPr/>
        </p:nvSpPr>
        <p:spPr>
          <a:xfrm>
            <a:off x="3234531" y="1473200"/>
            <a:ext cx="8839200" cy="134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34531" y="2844800"/>
            <a:ext cx="8077200" cy="1346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399631" y="1549400"/>
            <a:ext cx="7982584" cy="2440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ts val="4300"/>
              </a:lnSpc>
              <a:buClr>
                <a:srgbClr val="FFFFFF"/>
              </a:buClr>
              <a:buSzPct val="122222"/>
              <a:buChar char="•"/>
              <a:tabLst>
                <a:tab pos="321945" algn="l"/>
              </a:tabLst>
            </a:pPr>
            <a:r>
              <a:rPr sz="3600" spc="40" dirty="0">
                <a:solidFill>
                  <a:srgbClr val="CAF0FE"/>
                </a:solidFill>
                <a:latin typeface="Arial"/>
                <a:cs typeface="Arial"/>
              </a:rPr>
              <a:t>Moving</a:t>
            </a:r>
            <a:r>
              <a:rPr sz="3600" spc="-35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3600" spc="-75" dirty="0">
                <a:solidFill>
                  <a:srgbClr val="CAF0FE"/>
                </a:solidFill>
                <a:latin typeface="Arial"/>
                <a:cs typeface="Arial"/>
              </a:rPr>
              <a:t>Elements:</a:t>
            </a:r>
            <a:endParaRPr sz="3600">
              <a:latin typeface="Arial"/>
              <a:cs typeface="Arial"/>
            </a:endParaRPr>
          </a:p>
          <a:p>
            <a:pPr marL="355600">
              <a:lnSpc>
                <a:spcPts val="4020"/>
              </a:lnSpc>
            </a:pPr>
            <a:r>
              <a:rPr sz="3600" spc="-90" dirty="0">
                <a:solidFill>
                  <a:srgbClr val="E0EDD4"/>
                </a:solidFill>
                <a:latin typeface="Arial"/>
                <a:cs typeface="Arial"/>
              </a:rPr>
              <a:t>append</a:t>
            </a:r>
            <a:r>
              <a:rPr sz="3600" spc="-9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135" dirty="0">
                <a:solidFill>
                  <a:srgbClr val="E0EDD4"/>
                </a:solidFill>
                <a:latin typeface="Arial"/>
                <a:cs typeface="Arial"/>
              </a:rPr>
              <a:t>appendTo</a:t>
            </a:r>
            <a:r>
              <a:rPr sz="3600" spc="-135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20" dirty="0">
                <a:solidFill>
                  <a:srgbClr val="E0EDD4"/>
                </a:solidFill>
                <a:latin typeface="Arial"/>
                <a:cs typeface="Arial"/>
              </a:rPr>
              <a:t>before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(),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25" dirty="0">
                <a:solidFill>
                  <a:srgbClr val="E0EDD4"/>
                </a:solidFill>
                <a:latin typeface="Arial"/>
                <a:cs typeface="Arial"/>
              </a:rPr>
              <a:t>after</a:t>
            </a:r>
            <a:r>
              <a:rPr sz="3600" spc="25" dirty="0">
                <a:solidFill>
                  <a:srgbClr val="FFFFFF"/>
                </a:solidFill>
                <a:latin typeface="Arial"/>
                <a:cs typeface="Arial"/>
              </a:rPr>
              <a:t>(),</a:t>
            </a:r>
            <a:endParaRPr sz="3600">
              <a:latin typeface="Arial"/>
              <a:cs typeface="Arial"/>
            </a:endParaRPr>
          </a:p>
          <a:p>
            <a:pPr marL="321945" indent="-309245">
              <a:lnSpc>
                <a:spcPts val="5100"/>
              </a:lnSpc>
              <a:spcBef>
                <a:spcPts val="1680"/>
              </a:spcBef>
              <a:buClr>
                <a:srgbClr val="FFFFFF"/>
              </a:buClr>
              <a:buSzPct val="122222"/>
              <a:buChar char="•"/>
              <a:tabLst>
                <a:tab pos="321945" algn="l"/>
              </a:tabLst>
            </a:pPr>
            <a:r>
              <a:rPr sz="3600" spc="40" dirty="0">
                <a:solidFill>
                  <a:srgbClr val="CAF0FE"/>
                </a:solidFill>
                <a:latin typeface="Arial"/>
                <a:cs typeface="Arial"/>
              </a:rPr>
              <a:t>Attributes</a:t>
            </a:r>
            <a:endParaRPr sz="3600">
              <a:latin typeface="Arial"/>
              <a:cs typeface="Arial"/>
            </a:endParaRPr>
          </a:p>
          <a:p>
            <a:pPr marL="355600">
              <a:lnSpc>
                <a:spcPts val="4020"/>
              </a:lnSpc>
            </a:pPr>
            <a:r>
              <a:rPr sz="3600" spc="-110" dirty="0">
                <a:solidFill>
                  <a:srgbClr val="E0EDD4"/>
                </a:solidFill>
                <a:latin typeface="Arial"/>
                <a:cs typeface="Arial"/>
              </a:rPr>
              <a:t>css</a:t>
            </a:r>
            <a:r>
              <a:rPr sz="3600" spc="-11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45" dirty="0">
                <a:solidFill>
                  <a:srgbClr val="E0EDD4"/>
                </a:solidFill>
                <a:latin typeface="Arial"/>
                <a:cs typeface="Arial"/>
              </a:rPr>
              <a:t>attr</a:t>
            </a:r>
            <a:r>
              <a:rPr sz="3600" spc="45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10" dirty="0">
                <a:solidFill>
                  <a:srgbClr val="E0EDD4"/>
                </a:solidFill>
                <a:latin typeface="Arial"/>
                <a:cs typeface="Arial"/>
              </a:rPr>
              <a:t>html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20" dirty="0">
                <a:solidFill>
                  <a:srgbClr val="E0EDD4"/>
                </a:solidFill>
                <a:latin typeface="Arial"/>
                <a:cs typeface="Arial"/>
              </a:rPr>
              <a:t>val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(),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40" dirty="0">
                <a:solidFill>
                  <a:srgbClr val="E0EDD4"/>
                </a:solidFill>
                <a:latin typeface="Arial"/>
                <a:cs typeface="Arial"/>
              </a:rPr>
              <a:t>addClass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()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95231" y="279400"/>
            <a:ext cx="50673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60331" y="266700"/>
            <a:ext cx="43116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" dirty="0"/>
              <a:t>jQuery</a:t>
            </a:r>
            <a:r>
              <a:rPr spc="-105" dirty="0"/>
              <a:t> </a:t>
            </a:r>
            <a:r>
              <a:rPr spc="-5" dirty="0"/>
              <a:t>Methods</a:t>
            </a:r>
          </a:p>
        </p:txBody>
      </p:sp>
      <p:sp>
        <p:nvSpPr>
          <p:cNvPr id="6" name="object 6"/>
          <p:cNvSpPr/>
          <p:nvPr/>
        </p:nvSpPr>
        <p:spPr>
          <a:xfrm>
            <a:off x="3234531" y="1473200"/>
            <a:ext cx="8839200" cy="134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34531" y="2844800"/>
            <a:ext cx="8077200" cy="1346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21831" y="4216400"/>
            <a:ext cx="8610600" cy="1346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86931" y="1549400"/>
            <a:ext cx="7995284" cy="3812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4645" indent="-309245">
              <a:lnSpc>
                <a:spcPts val="4300"/>
              </a:lnSpc>
              <a:buClr>
                <a:srgbClr val="FFFFFF"/>
              </a:buClr>
              <a:buSzPct val="122222"/>
              <a:buChar char="•"/>
              <a:tabLst>
                <a:tab pos="334645" algn="l"/>
              </a:tabLst>
            </a:pPr>
            <a:r>
              <a:rPr sz="3600" spc="40" dirty="0">
                <a:solidFill>
                  <a:srgbClr val="CAF0FE"/>
                </a:solidFill>
                <a:latin typeface="Arial"/>
                <a:cs typeface="Arial"/>
              </a:rPr>
              <a:t>Moving</a:t>
            </a:r>
            <a:r>
              <a:rPr sz="3600" spc="-35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3600" spc="-75" dirty="0">
                <a:solidFill>
                  <a:srgbClr val="CAF0FE"/>
                </a:solidFill>
                <a:latin typeface="Arial"/>
                <a:cs typeface="Arial"/>
              </a:rPr>
              <a:t>Elements:</a:t>
            </a:r>
            <a:endParaRPr sz="3600">
              <a:latin typeface="Arial"/>
              <a:cs typeface="Arial"/>
            </a:endParaRPr>
          </a:p>
          <a:p>
            <a:pPr marL="368300">
              <a:lnSpc>
                <a:spcPts val="4020"/>
              </a:lnSpc>
            </a:pPr>
            <a:r>
              <a:rPr sz="3600" spc="-90" dirty="0">
                <a:solidFill>
                  <a:srgbClr val="E0EDD4"/>
                </a:solidFill>
                <a:latin typeface="Arial"/>
                <a:cs typeface="Arial"/>
              </a:rPr>
              <a:t>append</a:t>
            </a:r>
            <a:r>
              <a:rPr sz="3600" spc="-9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135" dirty="0">
                <a:solidFill>
                  <a:srgbClr val="E0EDD4"/>
                </a:solidFill>
                <a:latin typeface="Arial"/>
                <a:cs typeface="Arial"/>
              </a:rPr>
              <a:t>appendTo</a:t>
            </a:r>
            <a:r>
              <a:rPr sz="3600" spc="-135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20" dirty="0">
                <a:solidFill>
                  <a:srgbClr val="E0EDD4"/>
                </a:solidFill>
                <a:latin typeface="Arial"/>
                <a:cs typeface="Arial"/>
              </a:rPr>
              <a:t>before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(),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25" dirty="0">
                <a:solidFill>
                  <a:srgbClr val="E0EDD4"/>
                </a:solidFill>
                <a:latin typeface="Arial"/>
                <a:cs typeface="Arial"/>
              </a:rPr>
              <a:t>after</a:t>
            </a:r>
            <a:r>
              <a:rPr sz="3600" spc="25" dirty="0">
                <a:solidFill>
                  <a:srgbClr val="FFFFFF"/>
                </a:solidFill>
                <a:latin typeface="Arial"/>
                <a:cs typeface="Arial"/>
              </a:rPr>
              <a:t>(),</a:t>
            </a:r>
            <a:endParaRPr sz="3600">
              <a:latin typeface="Arial"/>
              <a:cs typeface="Arial"/>
            </a:endParaRPr>
          </a:p>
          <a:p>
            <a:pPr marL="334645" indent="-309245">
              <a:lnSpc>
                <a:spcPts val="5100"/>
              </a:lnSpc>
              <a:spcBef>
                <a:spcPts val="1680"/>
              </a:spcBef>
              <a:buClr>
                <a:srgbClr val="FFFFFF"/>
              </a:buClr>
              <a:buSzPct val="122222"/>
              <a:buChar char="•"/>
              <a:tabLst>
                <a:tab pos="334645" algn="l"/>
              </a:tabLst>
            </a:pPr>
            <a:r>
              <a:rPr sz="3600" spc="40" dirty="0">
                <a:solidFill>
                  <a:srgbClr val="CAF0FE"/>
                </a:solidFill>
                <a:latin typeface="Arial"/>
                <a:cs typeface="Arial"/>
              </a:rPr>
              <a:t>Attributes</a:t>
            </a:r>
            <a:endParaRPr sz="3600">
              <a:latin typeface="Arial"/>
              <a:cs typeface="Arial"/>
            </a:endParaRPr>
          </a:p>
          <a:p>
            <a:pPr marL="368300">
              <a:lnSpc>
                <a:spcPts val="4020"/>
              </a:lnSpc>
            </a:pPr>
            <a:r>
              <a:rPr sz="3600" spc="-110" dirty="0">
                <a:solidFill>
                  <a:srgbClr val="E0EDD4"/>
                </a:solidFill>
                <a:latin typeface="Arial"/>
                <a:cs typeface="Arial"/>
              </a:rPr>
              <a:t>css</a:t>
            </a:r>
            <a:r>
              <a:rPr sz="3600" spc="-11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45" dirty="0">
                <a:solidFill>
                  <a:srgbClr val="E0EDD4"/>
                </a:solidFill>
                <a:latin typeface="Arial"/>
                <a:cs typeface="Arial"/>
              </a:rPr>
              <a:t>attr</a:t>
            </a:r>
            <a:r>
              <a:rPr sz="3600" spc="45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10" dirty="0">
                <a:solidFill>
                  <a:srgbClr val="E0EDD4"/>
                </a:solidFill>
                <a:latin typeface="Arial"/>
                <a:cs typeface="Arial"/>
              </a:rPr>
              <a:t>html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20" dirty="0">
                <a:solidFill>
                  <a:srgbClr val="E0EDD4"/>
                </a:solidFill>
                <a:latin typeface="Arial"/>
                <a:cs typeface="Arial"/>
              </a:rPr>
              <a:t>val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(),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40" dirty="0">
                <a:solidFill>
                  <a:srgbClr val="E0EDD4"/>
                </a:solidFill>
                <a:latin typeface="Arial"/>
                <a:cs typeface="Arial"/>
              </a:rPr>
              <a:t>addClass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()</a:t>
            </a:r>
            <a:endParaRPr sz="3600">
              <a:latin typeface="Arial"/>
              <a:cs typeface="Arial"/>
            </a:endParaRPr>
          </a:p>
          <a:p>
            <a:pPr marL="321945" indent="-309245">
              <a:lnSpc>
                <a:spcPts val="5100"/>
              </a:lnSpc>
              <a:spcBef>
                <a:spcPts val="1680"/>
              </a:spcBef>
              <a:buClr>
                <a:srgbClr val="FFFFFF"/>
              </a:buClr>
              <a:buSzPct val="122222"/>
              <a:buChar char="•"/>
              <a:tabLst>
                <a:tab pos="321945" algn="l"/>
              </a:tabLst>
            </a:pPr>
            <a:r>
              <a:rPr sz="3600" spc="-70" dirty="0">
                <a:solidFill>
                  <a:srgbClr val="CAF0FE"/>
                </a:solidFill>
                <a:latin typeface="Arial"/>
                <a:cs typeface="Arial"/>
              </a:rPr>
              <a:t>Events</a:t>
            </a:r>
            <a:endParaRPr sz="3600">
              <a:latin typeface="Arial"/>
              <a:cs typeface="Arial"/>
            </a:endParaRPr>
          </a:p>
          <a:p>
            <a:pPr marL="355600">
              <a:lnSpc>
                <a:spcPts val="4020"/>
              </a:lnSpc>
            </a:pPr>
            <a:r>
              <a:rPr sz="3600" spc="-50" dirty="0">
                <a:solidFill>
                  <a:srgbClr val="E0EDD4"/>
                </a:solidFill>
                <a:latin typeface="Arial"/>
                <a:cs typeface="Arial"/>
              </a:rPr>
              <a:t>bind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30" dirty="0">
                <a:solidFill>
                  <a:srgbClr val="E0EDD4"/>
                </a:solidFill>
                <a:latin typeface="Arial"/>
                <a:cs typeface="Arial"/>
              </a:rPr>
              <a:t>trigger</a:t>
            </a:r>
            <a:r>
              <a:rPr sz="3600" spc="3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65" dirty="0">
                <a:solidFill>
                  <a:srgbClr val="E0EDD4"/>
                </a:solidFill>
                <a:latin typeface="Arial"/>
                <a:cs typeface="Arial"/>
              </a:rPr>
              <a:t>unbind</a:t>
            </a:r>
            <a:r>
              <a:rPr sz="3600" spc="-65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5" dirty="0">
                <a:solidFill>
                  <a:srgbClr val="E0EDD4"/>
                </a:solidFill>
                <a:latin typeface="Arial"/>
                <a:cs typeface="Arial"/>
              </a:rPr>
              <a:t>live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(),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40" dirty="0">
                <a:solidFill>
                  <a:srgbClr val="E0EDD4"/>
                </a:solidFill>
                <a:latin typeface="Arial"/>
                <a:cs typeface="Arial"/>
              </a:rPr>
              <a:t>click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()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95231" y="279400"/>
            <a:ext cx="50673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60331" y="266700"/>
            <a:ext cx="43116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" dirty="0"/>
              <a:t>jQuery</a:t>
            </a:r>
            <a:r>
              <a:rPr spc="-105" dirty="0"/>
              <a:t> </a:t>
            </a:r>
            <a:r>
              <a:rPr spc="-5" dirty="0"/>
              <a:t>Methods</a:t>
            </a:r>
          </a:p>
        </p:txBody>
      </p:sp>
      <p:sp>
        <p:nvSpPr>
          <p:cNvPr id="6" name="object 6"/>
          <p:cNvSpPr/>
          <p:nvPr/>
        </p:nvSpPr>
        <p:spPr>
          <a:xfrm>
            <a:off x="3234531" y="1473200"/>
            <a:ext cx="8839200" cy="134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34531" y="2844800"/>
            <a:ext cx="8077200" cy="1346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21831" y="4216400"/>
            <a:ext cx="8610600" cy="1346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34531" y="5626100"/>
            <a:ext cx="8470900" cy="1346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86931" y="1549400"/>
            <a:ext cx="7995284" cy="522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4645" indent="-309245">
              <a:lnSpc>
                <a:spcPts val="4300"/>
              </a:lnSpc>
              <a:buClr>
                <a:srgbClr val="FFFFFF"/>
              </a:buClr>
              <a:buSzPct val="122222"/>
              <a:buChar char="•"/>
              <a:tabLst>
                <a:tab pos="334645" algn="l"/>
              </a:tabLst>
            </a:pPr>
            <a:r>
              <a:rPr sz="3600" spc="40" dirty="0">
                <a:solidFill>
                  <a:srgbClr val="CAF0FE"/>
                </a:solidFill>
                <a:latin typeface="Arial"/>
                <a:cs typeface="Arial"/>
              </a:rPr>
              <a:t>Moving</a:t>
            </a:r>
            <a:r>
              <a:rPr sz="3600" spc="-35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3600" spc="-75" dirty="0">
                <a:solidFill>
                  <a:srgbClr val="CAF0FE"/>
                </a:solidFill>
                <a:latin typeface="Arial"/>
                <a:cs typeface="Arial"/>
              </a:rPr>
              <a:t>Elements:</a:t>
            </a:r>
            <a:endParaRPr sz="3600">
              <a:latin typeface="Arial"/>
              <a:cs typeface="Arial"/>
            </a:endParaRPr>
          </a:p>
          <a:p>
            <a:pPr marL="368300">
              <a:lnSpc>
                <a:spcPts val="4020"/>
              </a:lnSpc>
            </a:pPr>
            <a:r>
              <a:rPr sz="3600" spc="-90" dirty="0">
                <a:solidFill>
                  <a:srgbClr val="E0EDD4"/>
                </a:solidFill>
                <a:latin typeface="Arial"/>
                <a:cs typeface="Arial"/>
              </a:rPr>
              <a:t>append</a:t>
            </a:r>
            <a:r>
              <a:rPr sz="3600" spc="-9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135" dirty="0">
                <a:solidFill>
                  <a:srgbClr val="E0EDD4"/>
                </a:solidFill>
                <a:latin typeface="Arial"/>
                <a:cs typeface="Arial"/>
              </a:rPr>
              <a:t>appendTo</a:t>
            </a:r>
            <a:r>
              <a:rPr sz="3600" spc="-135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20" dirty="0">
                <a:solidFill>
                  <a:srgbClr val="E0EDD4"/>
                </a:solidFill>
                <a:latin typeface="Arial"/>
                <a:cs typeface="Arial"/>
              </a:rPr>
              <a:t>before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(),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25" dirty="0">
                <a:solidFill>
                  <a:srgbClr val="E0EDD4"/>
                </a:solidFill>
                <a:latin typeface="Arial"/>
                <a:cs typeface="Arial"/>
              </a:rPr>
              <a:t>after</a:t>
            </a:r>
            <a:r>
              <a:rPr sz="3600" spc="25" dirty="0">
                <a:solidFill>
                  <a:srgbClr val="FFFFFF"/>
                </a:solidFill>
                <a:latin typeface="Arial"/>
                <a:cs typeface="Arial"/>
              </a:rPr>
              <a:t>(),</a:t>
            </a:r>
            <a:endParaRPr sz="3600">
              <a:latin typeface="Arial"/>
              <a:cs typeface="Arial"/>
            </a:endParaRPr>
          </a:p>
          <a:p>
            <a:pPr marL="334645" indent="-309245">
              <a:lnSpc>
                <a:spcPts val="5100"/>
              </a:lnSpc>
              <a:spcBef>
                <a:spcPts val="1680"/>
              </a:spcBef>
              <a:buClr>
                <a:srgbClr val="FFFFFF"/>
              </a:buClr>
              <a:buSzPct val="122222"/>
              <a:buChar char="•"/>
              <a:tabLst>
                <a:tab pos="334645" algn="l"/>
              </a:tabLst>
            </a:pPr>
            <a:r>
              <a:rPr sz="3600" spc="40" dirty="0">
                <a:solidFill>
                  <a:srgbClr val="CAF0FE"/>
                </a:solidFill>
                <a:latin typeface="Arial"/>
                <a:cs typeface="Arial"/>
              </a:rPr>
              <a:t>Attributes</a:t>
            </a:r>
            <a:endParaRPr sz="3600">
              <a:latin typeface="Arial"/>
              <a:cs typeface="Arial"/>
            </a:endParaRPr>
          </a:p>
          <a:p>
            <a:pPr marL="368300">
              <a:lnSpc>
                <a:spcPts val="4020"/>
              </a:lnSpc>
            </a:pPr>
            <a:r>
              <a:rPr sz="3600" spc="-110" dirty="0">
                <a:solidFill>
                  <a:srgbClr val="E0EDD4"/>
                </a:solidFill>
                <a:latin typeface="Arial"/>
                <a:cs typeface="Arial"/>
              </a:rPr>
              <a:t>css</a:t>
            </a:r>
            <a:r>
              <a:rPr sz="3600" spc="-11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45" dirty="0">
                <a:solidFill>
                  <a:srgbClr val="E0EDD4"/>
                </a:solidFill>
                <a:latin typeface="Arial"/>
                <a:cs typeface="Arial"/>
              </a:rPr>
              <a:t>attr</a:t>
            </a:r>
            <a:r>
              <a:rPr sz="3600" spc="45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10" dirty="0">
                <a:solidFill>
                  <a:srgbClr val="E0EDD4"/>
                </a:solidFill>
                <a:latin typeface="Arial"/>
                <a:cs typeface="Arial"/>
              </a:rPr>
              <a:t>html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20" dirty="0">
                <a:solidFill>
                  <a:srgbClr val="E0EDD4"/>
                </a:solidFill>
                <a:latin typeface="Arial"/>
                <a:cs typeface="Arial"/>
              </a:rPr>
              <a:t>val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(),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40" dirty="0">
                <a:solidFill>
                  <a:srgbClr val="E0EDD4"/>
                </a:solidFill>
                <a:latin typeface="Arial"/>
                <a:cs typeface="Arial"/>
              </a:rPr>
              <a:t>addClass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()</a:t>
            </a:r>
            <a:endParaRPr sz="3600">
              <a:latin typeface="Arial"/>
              <a:cs typeface="Arial"/>
            </a:endParaRPr>
          </a:p>
          <a:p>
            <a:pPr marL="321945" indent="-309245">
              <a:lnSpc>
                <a:spcPts val="5100"/>
              </a:lnSpc>
              <a:spcBef>
                <a:spcPts val="1680"/>
              </a:spcBef>
              <a:buClr>
                <a:srgbClr val="FFFFFF"/>
              </a:buClr>
              <a:buSzPct val="122222"/>
              <a:buChar char="•"/>
              <a:tabLst>
                <a:tab pos="321945" algn="l"/>
              </a:tabLst>
            </a:pPr>
            <a:r>
              <a:rPr sz="3600" spc="-70" dirty="0">
                <a:solidFill>
                  <a:srgbClr val="CAF0FE"/>
                </a:solidFill>
                <a:latin typeface="Arial"/>
                <a:cs typeface="Arial"/>
              </a:rPr>
              <a:t>Events</a:t>
            </a:r>
            <a:endParaRPr sz="3600">
              <a:latin typeface="Arial"/>
              <a:cs typeface="Arial"/>
            </a:endParaRPr>
          </a:p>
          <a:p>
            <a:pPr marL="355600">
              <a:lnSpc>
                <a:spcPts val="4020"/>
              </a:lnSpc>
            </a:pPr>
            <a:r>
              <a:rPr sz="3600" spc="-50" dirty="0">
                <a:solidFill>
                  <a:srgbClr val="E0EDD4"/>
                </a:solidFill>
                <a:latin typeface="Arial"/>
                <a:cs typeface="Arial"/>
              </a:rPr>
              <a:t>bind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30" dirty="0">
                <a:solidFill>
                  <a:srgbClr val="E0EDD4"/>
                </a:solidFill>
                <a:latin typeface="Arial"/>
                <a:cs typeface="Arial"/>
              </a:rPr>
              <a:t>trigger</a:t>
            </a:r>
            <a:r>
              <a:rPr sz="3600" spc="3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65" dirty="0">
                <a:solidFill>
                  <a:srgbClr val="E0EDD4"/>
                </a:solidFill>
                <a:latin typeface="Arial"/>
                <a:cs typeface="Arial"/>
              </a:rPr>
              <a:t>unbind</a:t>
            </a:r>
            <a:r>
              <a:rPr sz="3600" spc="-65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5" dirty="0">
                <a:solidFill>
                  <a:srgbClr val="E0EDD4"/>
                </a:solidFill>
                <a:latin typeface="Arial"/>
                <a:cs typeface="Arial"/>
              </a:rPr>
              <a:t>live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(),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40" dirty="0">
                <a:solidFill>
                  <a:srgbClr val="E0EDD4"/>
                </a:solidFill>
                <a:latin typeface="Arial"/>
                <a:cs typeface="Arial"/>
              </a:rPr>
              <a:t>click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()</a:t>
            </a:r>
            <a:endParaRPr sz="3600">
              <a:latin typeface="Arial"/>
              <a:cs typeface="Arial"/>
            </a:endParaRPr>
          </a:p>
          <a:p>
            <a:pPr marL="334645" indent="-309245">
              <a:lnSpc>
                <a:spcPts val="5100"/>
              </a:lnSpc>
              <a:spcBef>
                <a:spcPts val="1980"/>
              </a:spcBef>
              <a:buClr>
                <a:srgbClr val="FFFFFF"/>
              </a:buClr>
              <a:buSzPct val="122222"/>
              <a:buChar char="•"/>
              <a:tabLst>
                <a:tab pos="334645" algn="l"/>
              </a:tabLst>
            </a:pPr>
            <a:r>
              <a:rPr sz="3600" spc="-20" dirty="0">
                <a:solidFill>
                  <a:srgbClr val="CAF0FE"/>
                </a:solidFill>
                <a:latin typeface="Arial"/>
                <a:cs typeface="Arial"/>
              </a:rPr>
              <a:t>Effects</a:t>
            </a:r>
            <a:endParaRPr sz="3600">
              <a:latin typeface="Arial"/>
              <a:cs typeface="Arial"/>
            </a:endParaRPr>
          </a:p>
          <a:p>
            <a:pPr marL="368300">
              <a:lnSpc>
                <a:spcPts val="4020"/>
              </a:lnSpc>
            </a:pPr>
            <a:r>
              <a:rPr sz="3600" spc="-35" dirty="0">
                <a:solidFill>
                  <a:srgbClr val="E0EDD4"/>
                </a:solidFill>
                <a:latin typeface="Arial"/>
                <a:cs typeface="Arial"/>
              </a:rPr>
              <a:t>show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45" dirty="0">
                <a:solidFill>
                  <a:srgbClr val="E0EDD4"/>
                </a:solidFill>
                <a:latin typeface="Arial"/>
                <a:cs typeface="Arial"/>
              </a:rPr>
              <a:t>fadeOut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20" dirty="0">
                <a:solidFill>
                  <a:srgbClr val="E0EDD4"/>
                </a:solidFill>
                <a:latin typeface="Arial"/>
                <a:cs typeface="Arial"/>
              </a:rPr>
              <a:t>toggle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(),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45" dirty="0">
                <a:solidFill>
                  <a:srgbClr val="E0EDD4"/>
                </a:solidFill>
                <a:latin typeface="Arial"/>
                <a:cs typeface="Arial"/>
              </a:rPr>
              <a:t>animate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()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95231" y="279400"/>
            <a:ext cx="50673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60331" y="266700"/>
            <a:ext cx="43116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" dirty="0"/>
              <a:t>jQuery</a:t>
            </a:r>
            <a:r>
              <a:rPr spc="-105" dirty="0"/>
              <a:t> </a:t>
            </a:r>
            <a:r>
              <a:rPr spc="-5" dirty="0"/>
              <a:t>Methods</a:t>
            </a:r>
          </a:p>
        </p:txBody>
      </p:sp>
      <p:sp>
        <p:nvSpPr>
          <p:cNvPr id="6" name="object 6"/>
          <p:cNvSpPr/>
          <p:nvPr/>
        </p:nvSpPr>
        <p:spPr>
          <a:xfrm>
            <a:off x="3234531" y="1473200"/>
            <a:ext cx="8839200" cy="134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34531" y="2844800"/>
            <a:ext cx="8077200" cy="1346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4531" y="6972300"/>
            <a:ext cx="8585200" cy="1346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21831" y="4216400"/>
            <a:ext cx="8610600" cy="1346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34531" y="5626100"/>
            <a:ext cx="8470900" cy="1346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86931" y="1549400"/>
            <a:ext cx="7995284" cy="656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4645" indent="-309245">
              <a:lnSpc>
                <a:spcPts val="4300"/>
              </a:lnSpc>
              <a:buClr>
                <a:srgbClr val="FFFFFF"/>
              </a:buClr>
              <a:buSzPct val="122222"/>
              <a:buChar char="•"/>
              <a:tabLst>
                <a:tab pos="334645" algn="l"/>
              </a:tabLst>
            </a:pPr>
            <a:r>
              <a:rPr sz="3600" spc="40" dirty="0">
                <a:solidFill>
                  <a:srgbClr val="CAF0FE"/>
                </a:solidFill>
                <a:latin typeface="Arial"/>
                <a:cs typeface="Arial"/>
              </a:rPr>
              <a:t>Moving</a:t>
            </a:r>
            <a:r>
              <a:rPr sz="3600" spc="-35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3600" spc="-75" dirty="0">
                <a:solidFill>
                  <a:srgbClr val="CAF0FE"/>
                </a:solidFill>
                <a:latin typeface="Arial"/>
                <a:cs typeface="Arial"/>
              </a:rPr>
              <a:t>Elements:</a:t>
            </a:r>
            <a:endParaRPr sz="3600">
              <a:latin typeface="Arial"/>
              <a:cs typeface="Arial"/>
            </a:endParaRPr>
          </a:p>
          <a:p>
            <a:pPr marL="368300">
              <a:lnSpc>
                <a:spcPts val="4020"/>
              </a:lnSpc>
            </a:pPr>
            <a:r>
              <a:rPr sz="3600" spc="-90" dirty="0">
                <a:solidFill>
                  <a:srgbClr val="E0EDD4"/>
                </a:solidFill>
                <a:latin typeface="Arial"/>
                <a:cs typeface="Arial"/>
              </a:rPr>
              <a:t>append</a:t>
            </a:r>
            <a:r>
              <a:rPr sz="3600" spc="-9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135" dirty="0">
                <a:solidFill>
                  <a:srgbClr val="E0EDD4"/>
                </a:solidFill>
                <a:latin typeface="Arial"/>
                <a:cs typeface="Arial"/>
              </a:rPr>
              <a:t>appendTo</a:t>
            </a:r>
            <a:r>
              <a:rPr sz="3600" spc="-135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20" dirty="0">
                <a:solidFill>
                  <a:srgbClr val="E0EDD4"/>
                </a:solidFill>
                <a:latin typeface="Arial"/>
                <a:cs typeface="Arial"/>
              </a:rPr>
              <a:t>before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(),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25" dirty="0">
                <a:solidFill>
                  <a:srgbClr val="E0EDD4"/>
                </a:solidFill>
                <a:latin typeface="Arial"/>
                <a:cs typeface="Arial"/>
              </a:rPr>
              <a:t>after</a:t>
            </a:r>
            <a:r>
              <a:rPr sz="3600" spc="25" dirty="0">
                <a:solidFill>
                  <a:srgbClr val="FFFFFF"/>
                </a:solidFill>
                <a:latin typeface="Arial"/>
                <a:cs typeface="Arial"/>
              </a:rPr>
              <a:t>(),</a:t>
            </a:r>
            <a:endParaRPr sz="3600">
              <a:latin typeface="Arial"/>
              <a:cs typeface="Arial"/>
            </a:endParaRPr>
          </a:p>
          <a:p>
            <a:pPr marL="334645" indent="-309245">
              <a:lnSpc>
                <a:spcPts val="5100"/>
              </a:lnSpc>
              <a:spcBef>
                <a:spcPts val="1680"/>
              </a:spcBef>
              <a:buClr>
                <a:srgbClr val="FFFFFF"/>
              </a:buClr>
              <a:buSzPct val="122222"/>
              <a:buChar char="•"/>
              <a:tabLst>
                <a:tab pos="334645" algn="l"/>
              </a:tabLst>
            </a:pPr>
            <a:r>
              <a:rPr sz="3600" spc="40" dirty="0">
                <a:solidFill>
                  <a:srgbClr val="CAF0FE"/>
                </a:solidFill>
                <a:latin typeface="Arial"/>
                <a:cs typeface="Arial"/>
              </a:rPr>
              <a:t>Attributes</a:t>
            </a:r>
            <a:endParaRPr sz="3600">
              <a:latin typeface="Arial"/>
              <a:cs typeface="Arial"/>
            </a:endParaRPr>
          </a:p>
          <a:p>
            <a:pPr marL="368300">
              <a:lnSpc>
                <a:spcPts val="4020"/>
              </a:lnSpc>
            </a:pPr>
            <a:r>
              <a:rPr sz="3600" spc="-110" dirty="0">
                <a:solidFill>
                  <a:srgbClr val="E0EDD4"/>
                </a:solidFill>
                <a:latin typeface="Arial"/>
                <a:cs typeface="Arial"/>
              </a:rPr>
              <a:t>css</a:t>
            </a:r>
            <a:r>
              <a:rPr sz="3600" spc="-11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45" dirty="0">
                <a:solidFill>
                  <a:srgbClr val="E0EDD4"/>
                </a:solidFill>
                <a:latin typeface="Arial"/>
                <a:cs typeface="Arial"/>
              </a:rPr>
              <a:t>attr</a:t>
            </a:r>
            <a:r>
              <a:rPr sz="3600" spc="45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10" dirty="0">
                <a:solidFill>
                  <a:srgbClr val="E0EDD4"/>
                </a:solidFill>
                <a:latin typeface="Arial"/>
                <a:cs typeface="Arial"/>
              </a:rPr>
              <a:t>html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20" dirty="0">
                <a:solidFill>
                  <a:srgbClr val="E0EDD4"/>
                </a:solidFill>
                <a:latin typeface="Arial"/>
                <a:cs typeface="Arial"/>
              </a:rPr>
              <a:t>val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(),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40" dirty="0">
                <a:solidFill>
                  <a:srgbClr val="E0EDD4"/>
                </a:solidFill>
                <a:latin typeface="Arial"/>
                <a:cs typeface="Arial"/>
              </a:rPr>
              <a:t>addClass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()</a:t>
            </a:r>
            <a:endParaRPr sz="3600">
              <a:latin typeface="Arial"/>
              <a:cs typeface="Arial"/>
            </a:endParaRPr>
          </a:p>
          <a:p>
            <a:pPr marL="321945" indent="-309245">
              <a:lnSpc>
                <a:spcPts val="5100"/>
              </a:lnSpc>
              <a:spcBef>
                <a:spcPts val="1680"/>
              </a:spcBef>
              <a:buClr>
                <a:srgbClr val="FFFFFF"/>
              </a:buClr>
              <a:buSzPct val="122222"/>
              <a:buChar char="•"/>
              <a:tabLst>
                <a:tab pos="321945" algn="l"/>
              </a:tabLst>
            </a:pPr>
            <a:r>
              <a:rPr sz="3600" spc="-70" dirty="0">
                <a:solidFill>
                  <a:srgbClr val="CAF0FE"/>
                </a:solidFill>
                <a:latin typeface="Arial"/>
                <a:cs typeface="Arial"/>
              </a:rPr>
              <a:t>Events</a:t>
            </a:r>
            <a:endParaRPr sz="3600">
              <a:latin typeface="Arial"/>
              <a:cs typeface="Arial"/>
            </a:endParaRPr>
          </a:p>
          <a:p>
            <a:pPr marL="355600">
              <a:lnSpc>
                <a:spcPts val="4020"/>
              </a:lnSpc>
            </a:pPr>
            <a:r>
              <a:rPr sz="3600" spc="-50" dirty="0">
                <a:solidFill>
                  <a:srgbClr val="E0EDD4"/>
                </a:solidFill>
                <a:latin typeface="Arial"/>
                <a:cs typeface="Arial"/>
              </a:rPr>
              <a:t>bind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30" dirty="0">
                <a:solidFill>
                  <a:srgbClr val="E0EDD4"/>
                </a:solidFill>
                <a:latin typeface="Arial"/>
                <a:cs typeface="Arial"/>
              </a:rPr>
              <a:t>trigger</a:t>
            </a:r>
            <a:r>
              <a:rPr sz="3600" spc="3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65" dirty="0">
                <a:solidFill>
                  <a:srgbClr val="E0EDD4"/>
                </a:solidFill>
                <a:latin typeface="Arial"/>
                <a:cs typeface="Arial"/>
              </a:rPr>
              <a:t>unbind</a:t>
            </a:r>
            <a:r>
              <a:rPr sz="3600" spc="-65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5" dirty="0">
                <a:solidFill>
                  <a:srgbClr val="E0EDD4"/>
                </a:solidFill>
                <a:latin typeface="Arial"/>
                <a:cs typeface="Arial"/>
              </a:rPr>
              <a:t>live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(),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40" dirty="0">
                <a:solidFill>
                  <a:srgbClr val="E0EDD4"/>
                </a:solidFill>
                <a:latin typeface="Arial"/>
                <a:cs typeface="Arial"/>
              </a:rPr>
              <a:t>click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()</a:t>
            </a:r>
            <a:endParaRPr sz="3600">
              <a:latin typeface="Arial"/>
              <a:cs typeface="Arial"/>
            </a:endParaRPr>
          </a:p>
          <a:p>
            <a:pPr marL="334645" indent="-309245">
              <a:lnSpc>
                <a:spcPts val="5100"/>
              </a:lnSpc>
              <a:spcBef>
                <a:spcPts val="1980"/>
              </a:spcBef>
              <a:buClr>
                <a:srgbClr val="FFFFFF"/>
              </a:buClr>
              <a:buSzPct val="122222"/>
              <a:buChar char="•"/>
              <a:tabLst>
                <a:tab pos="334645" algn="l"/>
              </a:tabLst>
            </a:pPr>
            <a:r>
              <a:rPr sz="3600" spc="-20" dirty="0">
                <a:solidFill>
                  <a:srgbClr val="CAF0FE"/>
                </a:solidFill>
                <a:latin typeface="Arial"/>
                <a:cs typeface="Arial"/>
              </a:rPr>
              <a:t>Effects</a:t>
            </a:r>
            <a:endParaRPr sz="3600">
              <a:latin typeface="Arial"/>
              <a:cs typeface="Arial"/>
            </a:endParaRPr>
          </a:p>
          <a:p>
            <a:pPr marL="368300">
              <a:lnSpc>
                <a:spcPts val="4020"/>
              </a:lnSpc>
            </a:pPr>
            <a:r>
              <a:rPr sz="3600" spc="-35" dirty="0">
                <a:solidFill>
                  <a:srgbClr val="E0EDD4"/>
                </a:solidFill>
                <a:latin typeface="Arial"/>
                <a:cs typeface="Arial"/>
              </a:rPr>
              <a:t>show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45" dirty="0">
                <a:solidFill>
                  <a:srgbClr val="E0EDD4"/>
                </a:solidFill>
                <a:latin typeface="Arial"/>
                <a:cs typeface="Arial"/>
              </a:rPr>
              <a:t>fadeOut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20" dirty="0">
                <a:solidFill>
                  <a:srgbClr val="E0EDD4"/>
                </a:solidFill>
                <a:latin typeface="Arial"/>
                <a:cs typeface="Arial"/>
              </a:rPr>
              <a:t>toggle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(),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45" dirty="0">
                <a:solidFill>
                  <a:srgbClr val="E0EDD4"/>
                </a:solidFill>
                <a:latin typeface="Arial"/>
                <a:cs typeface="Arial"/>
              </a:rPr>
              <a:t>animate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()</a:t>
            </a:r>
            <a:endParaRPr sz="3600">
              <a:latin typeface="Arial"/>
              <a:cs typeface="Arial"/>
            </a:endParaRPr>
          </a:p>
          <a:p>
            <a:pPr marL="334645" indent="-309245">
              <a:lnSpc>
                <a:spcPts val="5100"/>
              </a:lnSpc>
              <a:spcBef>
                <a:spcPts val="1480"/>
              </a:spcBef>
              <a:buClr>
                <a:srgbClr val="FFFFFF"/>
              </a:buClr>
              <a:buSzPct val="122222"/>
              <a:buChar char="•"/>
              <a:tabLst>
                <a:tab pos="334645" algn="l"/>
              </a:tabLst>
            </a:pPr>
            <a:r>
              <a:rPr sz="3600" spc="-60" dirty="0">
                <a:solidFill>
                  <a:srgbClr val="CAF0FE"/>
                </a:solidFill>
                <a:latin typeface="Arial"/>
                <a:cs typeface="Arial"/>
              </a:rPr>
              <a:t>Traversing</a:t>
            </a:r>
            <a:endParaRPr sz="3600">
              <a:latin typeface="Arial"/>
              <a:cs typeface="Arial"/>
            </a:endParaRPr>
          </a:p>
          <a:p>
            <a:pPr marL="368300">
              <a:lnSpc>
                <a:spcPts val="4020"/>
              </a:lnSpc>
            </a:pPr>
            <a:r>
              <a:rPr sz="3600" spc="-10" dirty="0">
                <a:solidFill>
                  <a:srgbClr val="E0EDD4"/>
                </a:solidFill>
                <a:latin typeface="Arial"/>
                <a:cs typeface="Arial"/>
              </a:rPr>
              <a:t>find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50" dirty="0">
                <a:solidFill>
                  <a:srgbClr val="E0EDD4"/>
                </a:solidFill>
                <a:latin typeface="Arial"/>
                <a:cs typeface="Arial"/>
              </a:rPr>
              <a:t>is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5" dirty="0">
                <a:solidFill>
                  <a:srgbClr val="E0EDD4"/>
                </a:solidFill>
                <a:latin typeface="Arial"/>
                <a:cs typeface="Arial"/>
              </a:rPr>
              <a:t>prevAll</a:t>
            </a:r>
            <a:r>
              <a:rPr sz="3600" spc="5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30" dirty="0">
                <a:solidFill>
                  <a:srgbClr val="E0EDD4"/>
                </a:solidFill>
                <a:latin typeface="Arial"/>
                <a:cs typeface="Arial"/>
              </a:rPr>
              <a:t>next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(),</a:t>
            </a:r>
            <a:r>
              <a:rPr sz="36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45" dirty="0">
                <a:solidFill>
                  <a:srgbClr val="E0EDD4"/>
                </a:solidFill>
                <a:latin typeface="Arial"/>
                <a:cs typeface="Arial"/>
              </a:rPr>
              <a:t>hasClass</a:t>
            </a:r>
            <a:r>
              <a:rPr sz="3600" spc="-145" dirty="0">
                <a:solidFill>
                  <a:srgbClr val="FFFFFF"/>
                </a:solidFill>
                <a:latin typeface="Arial"/>
                <a:cs typeface="Arial"/>
              </a:rPr>
              <a:t>()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80631" y="3886200"/>
            <a:ext cx="10909300" cy="207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78446" y="3841750"/>
            <a:ext cx="9617710" cy="187706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 marR="5080">
              <a:lnSpc>
                <a:spcPts val="6900"/>
              </a:lnSpc>
              <a:spcBef>
                <a:spcPts val="980"/>
              </a:spcBef>
            </a:pPr>
            <a:r>
              <a:rPr sz="6400" spc="-135" dirty="0"/>
              <a:t>Easier </a:t>
            </a:r>
            <a:r>
              <a:rPr sz="6400" spc="120" dirty="0"/>
              <a:t>to </a:t>
            </a:r>
            <a:r>
              <a:rPr sz="6400" spc="225" dirty="0"/>
              <a:t>write </a:t>
            </a:r>
            <a:r>
              <a:rPr sz="6400" spc="-15" dirty="0"/>
              <a:t>jQuery</a:t>
            </a:r>
            <a:r>
              <a:rPr sz="6400" spc="-459" dirty="0"/>
              <a:t> </a:t>
            </a:r>
            <a:r>
              <a:rPr sz="6400" spc="-55" dirty="0"/>
              <a:t>than  </a:t>
            </a:r>
            <a:r>
              <a:rPr sz="6400" spc="-60" dirty="0"/>
              <a:t>pure </a:t>
            </a:r>
            <a:r>
              <a:rPr sz="6400" spc="-65" dirty="0"/>
              <a:t>JavaScript</a:t>
            </a:r>
            <a:endParaRPr sz="6400" dirty="0"/>
          </a:p>
        </p:txBody>
      </p:sp>
      <p:sp>
        <p:nvSpPr>
          <p:cNvPr id="4" name="object 4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95231" y="279400"/>
            <a:ext cx="50673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60331" y="266700"/>
            <a:ext cx="43116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" dirty="0"/>
              <a:t>jQuery</a:t>
            </a:r>
            <a:r>
              <a:rPr spc="-105" dirty="0"/>
              <a:t> </a:t>
            </a:r>
            <a:r>
              <a:rPr spc="-5" dirty="0"/>
              <a:t>Methods</a:t>
            </a:r>
          </a:p>
        </p:txBody>
      </p:sp>
      <p:sp>
        <p:nvSpPr>
          <p:cNvPr id="6" name="object 6"/>
          <p:cNvSpPr/>
          <p:nvPr/>
        </p:nvSpPr>
        <p:spPr>
          <a:xfrm>
            <a:off x="3234531" y="1473200"/>
            <a:ext cx="8839200" cy="134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34531" y="2844800"/>
            <a:ext cx="8077200" cy="1346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4531" y="6972300"/>
            <a:ext cx="8585200" cy="1346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21831" y="4216400"/>
            <a:ext cx="8610600" cy="1346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34531" y="8331200"/>
            <a:ext cx="8432800" cy="1346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34531" y="5626100"/>
            <a:ext cx="8470900" cy="1346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386931" y="1549400"/>
            <a:ext cx="7995284" cy="792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4645" indent="-309245">
              <a:lnSpc>
                <a:spcPts val="4300"/>
              </a:lnSpc>
              <a:buClr>
                <a:srgbClr val="FFFFFF"/>
              </a:buClr>
              <a:buSzPct val="122222"/>
              <a:buChar char="•"/>
              <a:tabLst>
                <a:tab pos="334645" algn="l"/>
              </a:tabLst>
            </a:pPr>
            <a:r>
              <a:rPr sz="3600" spc="40" dirty="0">
                <a:solidFill>
                  <a:srgbClr val="CAF0FE"/>
                </a:solidFill>
                <a:latin typeface="Arial"/>
                <a:cs typeface="Arial"/>
              </a:rPr>
              <a:t>Moving</a:t>
            </a:r>
            <a:r>
              <a:rPr sz="3600" spc="-35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3600" spc="-75" dirty="0">
                <a:solidFill>
                  <a:srgbClr val="CAF0FE"/>
                </a:solidFill>
                <a:latin typeface="Arial"/>
                <a:cs typeface="Arial"/>
              </a:rPr>
              <a:t>Elements:</a:t>
            </a:r>
            <a:endParaRPr sz="3600" dirty="0">
              <a:latin typeface="Arial"/>
              <a:cs typeface="Arial"/>
            </a:endParaRPr>
          </a:p>
          <a:p>
            <a:pPr marL="368300">
              <a:lnSpc>
                <a:spcPts val="4020"/>
              </a:lnSpc>
            </a:pPr>
            <a:r>
              <a:rPr sz="3600" spc="-90" dirty="0">
                <a:solidFill>
                  <a:srgbClr val="E0EDD4"/>
                </a:solidFill>
                <a:latin typeface="Arial"/>
                <a:cs typeface="Arial"/>
              </a:rPr>
              <a:t>append</a:t>
            </a:r>
            <a:r>
              <a:rPr sz="3600" spc="-9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135" dirty="0">
                <a:solidFill>
                  <a:srgbClr val="E0EDD4"/>
                </a:solidFill>
                <a:latin typeface="Arial"/>
                <a:cs typeface="Arial"/>
              </a:rPr>
              <a:t>appendTo</a:t>
            </a:r>
            <a:r>
              <a:rPr sz="3600" spc="-135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20" dirty="0">
                <a:solidFill>
                  <a:srgbClr val="E0EDD4"/>
                </a:solidFill>
                <a:latin typeface="Arial"/>
                <a:cs typeface="Arial"/>
              </a:rPr>
              <a:t>before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(),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25" dirty="0">
                <a:solidFill>
                  <a:srgbClr val="E0EDD4"/>
                </a:solidFill>
                <a:latin typeface="Arial"/>
                <a:cs typeface="Arial"/>
              </a:rPr>
              <a:t>after</a:t>
            </a:r>
            <a:r>
              <a:rPr sz="3600" spc="25" dirty="0">
                <a:solidFill>
                  <a:srgbClr val="FFFFFF"/>
                </a:solidFill>
                <a:latin typeface="Arial"/>
                <a:cs typeface="Arial"/>
              </a:rPr>
              <a:t>()</a:t>
            </a:r>
            <a:endParaRPr sz="3600" dirty="0">
              <a:latin typeface="Arial"/>
              <a:cs typeface="Arial"/>
            </a:endParaRPr>
          </a:p>
          <a:p>
            <a:pPr marL="334645" indent="-309245">
              <a:lnSpc>
                <a:spcPts val="5100"/>
              </a:lnSpc>
              <a:spcBef>
                <a:spcPts val="1680"/>
              </a:spcBef>
              <a:buClr>
                <a:srgbClr val="FFFFFF"/>
              </a:buClr>
              <a:buSzPct val="122222"/>
              <a:buChar char="•"/>
              <a:tabLst>
                <a:tab pos="334645" algn="l"/>
              </a:tabLst>
            </a:pPr>
            <a:r>
              <a:rPr sz="3600" spc="40" dirty="0">
                <a:solidFill>
                  <a:srgbClr val="CAF0FE"/>
                </a:solidFill>
                <a:latin typeface="Arial"/>
                <a:cs typeface="Arial"/>
              </a:rPr>
              <a:t>Attributes</a:t>
            </a:r>
            <a:endParaRPr sz="3600" dirty="0">
              <a:latin typeface="Arial"/>
              <a:cs typeface="Arial"/>
            </a:endParaRPr>
          </a:p>
          <a:p>
            <a:pPr marL="368300">
              <a:lnSpc>
                <a:spcPts val="4020"/>
              </a:lnSpc>
            </a:pPr>
            <a:r>
              <a:rPr sz="3600" spc="-110" dirty="0">
                <a:solidFill>
                  <a:srgbClr val="E0EDD4"/>
                </a:solidFill>
                <a:latin typeface="Arial"/>
                <a:cs typeface="Arial"/>
              </a:rPr>
              <a:t>css</a:t>
            </a:r>
            <a:r>
              <a:rPr sz="3600" spc="-11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45" dirty="0">
                <a:solidFill>
                  <a:srgbClr val="E0EDD4"/>
                </a:solidFill>
                <a:latin typeface="Arial"/>
                <a:cs typeface="Arial"/>
              </a:rPr>
              <a:t>attr</a:t>
            </a:r>
            <a:r>
              <a:rPr sz="3600" spc="45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10" dirty="0">
                <a:solidFill>
                  <a:srgbClr val="E0EDD4"/>
                </a:solidFill>
                <a:latin typeface="Arial"/>
                <a:cs typeface="Arial"/>
              </a:rPr>
              <a:t>html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20" dirty="0">
                <a:solidFill>
                  <a:srgbClr val="E0EDD4"/>
                </a:solidFill>
                <a:latin typeface="Arial"/>
                <a:cs typeface="Arial"/>
              </a:rPr>
              <a:t>val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(),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40" dirty="0">
                <a:solidFill>
                  <a:srgbClr val="E0EDD4"/>
                </a:solidFill>
                <a:latin typeface="Arial"/>
                <a:cs typeface="Arial"/>
              </a:rPr>
              <a:t>addClass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()</a:t>
            </a:r>
            <a:endParaRPr sz="3600" dirty="0">
              <a:latin typeface="Arial"/>
              <a:cs typeface="Arial"/>
            </a:endParaRPr>
          </a:p>
          <a:p>
            <a:pPr marL="321945" indent="-309245">
              <a:lnSpc>
                <a:spcPts val="5100"/>
              </a:lnSpc>
              <a:spcBef>
                <a:spcPts val="1680"/>
              </a:spcBef>
              <a:buClr>
                <a:srgbClr val="FFFFFF"/>
              </a:buClr>
              <a:buSzPct val="122222"/>
              <a:buChar char="•"/>
              <a:tabLst>
                <a:tab pos="321945" algn="l"/>
              </a:tabLst>
            </a:pPr>
            <a:r>
              <a:rPr sz="3600" spc="-70" dirty="0">
                <a:solidFill>
                  <a:srgbClr val="CAF0FE"/>
                </a:solidFill>
                <a:latin typeface="Arial"/>
                <a:cs typeface="Arial"/>
              </a:rPr>
              <a:t>Events</a:t>
            </a:r>
            <a:endParaRPr sz="3600" dirty="0">
              <a:latin typeface="Arial"/>
              <a:cs typeface="Arial"/>
            </a:endParaRPr>
          </a:p>
          <a:p>
            <a:pPr marL="355600">
              <a:lnSpc>
                <a:spcPts val="4020"/>
              </a:lnSpc>
            </a:pPr>
            <a:r>
              <a:rPr sz="3600" spc="-50" dirty="0">
                <a:solidFill>
                  <a:srgbClr val="E0EDD4"/>
                </a:solidFill>
                <a:latin typeface="Arial"/>
                <a:cs typeface="Arial"/>
              </a:rPr>
              <a:t>bind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30" dirty="0">
                <a:solidFill>
                  <a:srgbClr val="E0EDD4"/>
                </a:solidFill>
                <a:latin typeface="Arial"/>
                <a:cs typeface="Arial"/>
              </a:rPr>
              <a:t>trigger</a:t>
            </a:r>
            <a:r>
              <a:rPr sz="3600" spc="3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65" dirty="0">
                <a:solidFill>
                  <a:srgbClr val="E0EDD4"/>
                </a:solidFill>
                <a:latin typeface="Arial"/>
                <a:cs typeface="Arial"/>
              </a:rPr>
              <a:t>unbind</a:t>
            </a:r>
            <a:r>
              <a:rPr sz="3600" spc="-65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5" dirty="0">
                <a:solidFill>
                  <a:srgbClr val="E0EDD4"/>
                </a:solidFill>
                <a:latin typeface="Arial"/>
                <a:cs typeface="Arial"/>
              </a:rPr>
              <a:t>live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(),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40" dirty="0">
                <a:solidFill>
                  <a:srgbClr val="E0EDD4"/>
                </a:solidFill>
                <a:latin typeface="Arial"/>
                <a:cs typeface="Arial"/>
              </a:rPr>
              <a:t>click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()</a:t>
            </a:r>
            <a:endParaRPr lang="en-US" sz="3600" dirty="0">
              <a:latin typeface="Arial"/>
              <a:cs typeface="Arial"/>
            </a:endParaRPr>
          </a:p>
          <a:p>
            <a:pPr marL="334645" indent="-309245">
              <a:lnSpc>
                <a:spcPts val="5100"/>
              </a:lnSpc>
              <a:spcBef>
                <a:spcPts val="1980"/>
              </a:spcBef>
              <a:buClr>
                <a:srgbClr val="FFFFFF"/>
              </a:buClr>
              <a:buSzPct val="122222"/>
              <a:buChar char="•"/>
              <a:tabLst>
                <a:tab pos="334645" algn="l"/>
              </a:tabLst>
            </a:pPr>
            <a:r>
              <a:rPr lang="en-US" sz="3600" spc="-20" dirty="0">
                <a:solidFill>
                  <a:srgbClr val="CAF0FE"/>
                </a:solidFill>
                <a:latin typeface="Arial"/>
                <a:cs typeface="Arial"/>
              </a:rPr>
              <a:t>Effects</a:t>
            </a:r>
            <a:endParaRPr lang="en-US" sz="3600" dirty="0">
              <a:latin typeface="Arial"/>
              <a:cs typeface="Arial"/>
            </a:endParaRPr>
          </a:p>
          <a:p>
            <a:pPr marL="368300">
              <a:lnSpc>
                <a:spcPts val="4020"/>
              </a:lnSpc>
            </a:pPr>
            <a:r>
              <a:rPr sz="3600" spc="-35" dirty="0">
                <a:solidFill>
                  <a:srgbClr val="E0EDD4"/>
                </a:solidFill>
                <a:latin typeface="Arial"/>
                <a:cs typeface="Arial"/>
              </a:rPr>
              <a:t>show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45" dirty="0">
                <a:solidFill>
                  <a:srgbClr val="E0EDD4"/>
                </a:solidFill>
                <a:latin typeface="Arial"/>
                <a:cs typeface="Arial"/>
              </a:rPr>
              <a:t>fadeOut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20" dirty="0">
                <a:solidFill>
                  <a:srgbClr val="E0EDD4"/>
                </a:solidFill>
                <a:latin typeface="Arial"/>
                <a:cs typeface="Arial"/>
              </a:rPr>
              <a:t>toggle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(),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45" dirty="0">
                <a:solidFill>
                  <a:srgbClr val="E0EDD4"/>
                </a:solidFill>
                <a:latin typeface="Arial"/>
                <a:cs typeface="Arial"/>
              </a:rPr>
              <a:t>animate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()</a:t>
            </a:r>
            <a:endParaRPr sz="3600" dirty="0">
              <a:latin typeface="Arial"/>
              <a:cs typeface="Arial"/>
            </a:endParaRPr>
          </a:p>
          <a:p>
            <a:pPr marL="334645" indent="-309245">
              <a:lnSpc>
                <a:spcPts val="5100"/>
              </a:lnSpc>
              <a:spcBef>
                <a:spcPts val="1480"/>
              </a:spcBef>
              <a:buClr>
                <a:srgbClr val="FFFFFF"/>
              </a:buClr>
              <a:buSzPct val="122222"/>
              <a:buChar char="•"/>
              <a:tabLst>
                <a:tab pos="334645" algn="l"/>
              </a:tabLst>
            </a:pPr>
            <a:r>
              <a:rPr sz="3600" spc="-60" dirty="0">
                <a:solidFill>
                  <a:srgbClr val="CAF0FE"/>
                </a:solidFill>
                <a:latin typeface="Arial"/>
                <a:cs typeface="Arial"/>
              </a:rPr>
              <a:t>Traversing</a:t>
            </a:r>
            <a:endParaRPr sz="3600" dirty="0">
              <a:latin typeface="Arial"/>
              <a:cs typeface="Arial"/>
            </a:endParaRPr>
          </a:p>
          <a:p>
            <a:pPr marL="368300">
              <a:lnSpc>
                <a:spcPts val="4020"/>
              </a:lnSpc>
            </a:pPr>
            <a:r>
              <a:rPr sz="3600" spc="-10" dirty="0">
                <a:solidFill>
                  <a:srgbClr val="E0EDD4"/>
                </a:solidFill>
                <a:latin typeface="Arial"/>
                <a:cs typeface="Arial"/>
              </a:rPr>
              <a:t>find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50" dirty="0">
                <a:solidFill>
                  <a:srgbClr val="E0EDD4"/>
                </a:solidFill>
                <a:latin typeface="Arial"/>
                <a:cs typeface="Arial"/>
              </a:rPr>
              <a:t>is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5" dirty="0">
                <a:solidFill>
                  <a:srgbClr val="E0EDD4"/>
                </a:solidFill>
                <a:latin typeface="Arial"/>
                <a:cs typeface="Arial"/>
              </a:rPr>
              <a:t>prevAll</a:t>
            </a:r>
            <a:r>
              <a:rPr sz="3600" spc="5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30" dirty="0">
                <a:solidFill>
                  <a:srgbClr val="E0EDD4"/>
                </a:solidFill>
                <a:latin typeface="Arial"/>
                <a:cs typeface="Arial"/>
              </a:rPr>
              <a:t>next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(),</a:t>
            </a:r>
            <a:r>
              <a:rPr sz="36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45" dirty="0">
                <a:solidFill>
                  <a:srgbClr val="E0EDD4"/>
                </a:solidFill>
                <a:latin typeface="Arial"/>
                <a:cs typeface="Arial"/>
              </a:rPr>
              <a:t>hasClass</a:t>
            </a:r>
            <a:r>
              <a:rPr sz="3600" spc="-145" dirty="0">
                <a:solidFill>
                  <a:srgbClr val="FFFFFF"/>
                </a:solidFill>
                <a:latin typeface="Arial"/>
                <a:cs typeface="Arial"/>
              </a:rPr>
              <a:t>()</a:t>
            </a:r>
            <a:endParaRPr sz="3600" dirty="0">
              <a:latin typeface="Arial"/>
              <a:cs typeface="Arial"/>
            </a:endParaRPr>
          </a:p>
          <a:p>
            <a:pPr marL="334645" indent="-309245">
              <a:lnSpc>
                <a:spcPts val="5100"/>
              </a:lnSpc>
              <a:spcBef>
                <a:spcPts val="1580"/>
              </a:spcBef>
              <a:buClr>
                <a:srgbClr val="FFFFFF"/>
              </a:buClr>
              <a:buSzPct val="122222"/>
              <a:buChar char="•"/>
              <a:tabLst>
                <a:tab pos="334645" algn="l"/>
              </a:tabLst>
            </a:pPr>
            <a:r>
              <a:rPr sz="3600" spc="-5" dirty="0">
                <a:solidFill>
                  <a:srgbClr val="CAF0FE"/>
                </a:solidFill>
                <a:latin typeface="Arial"/>
                <a:cs typeface="Arial"/>
              </a:rPr>
              <a:t>Ajax</a:t>
            </a:r>
            <a:endParaRPr sz="3600" dirty="0">
              <a:latin typeface="Arial"/>
              <a:cs typeface="Arial"/>
            </a:endParaRPr>
          </a:p>
          <a:p>
            <a:pPr marL="368300">
              <a:lnSpc>
                <a:spcPts val="4020"/>
              </a:lnSpc>
            </a:pPr>
            <a:r>
              <a:rPr sz="3600" spc="-20" dirty="0">
                <a:solidFill>
                  <a:srgbClr val="E0EDD4"/>
                </a:solidFill>
                <a:latin typeface="Arial"/>
                <a:cs typeface="Arial"/>
              </a:rPr>
              <a:t>get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80" dirty="0">
                <a:solidFill>
                  <a:srgbClr val="E0EDD4"/>
                </a:solidFill>
                <a:latin typeface="Arial"/>
                <a:cs typeface="Arial"/>
              </a:rPr>
              <a:t>getJSON</a:t>
            </a:r>
            <a:r>
              <a:rPr sz="3600" spc="-80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45" dirty="0">
                <a:solidFill>
                  <a:srgbClr val="E0EDD4"/>
                </a:solidFill>
                <a:latin typeface="Arial"/>
                <a:cs typeface="Arial"/>
              </a:rPr>
              <a:t>post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z="3600" spc="-50" dirty="0">
                <a:solidFill>
                  <a:srgbClr val="E0EDD4"/>
                </a:solidFill>
                <a:latin typeface="Arial"/>
                <a:cs typeface="Arial"/>
              </a:rPr>
              <a:t>ajax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(),</a:t>
            </a:r>
            <a:r>
              <a:rPr sz="3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55" dirty="0">
                <a:solidFill>
                  <a:srgbClr val="E0EDD4"/>
                </a:solidFill>
                <a:latin typeface="Arial"/>
                <a:cs typeface="Arial"/>
              </a:rPr>
              <a:t>load</a:t>
            </a:r>
            <a:r>
              <a:rPr sz="3600" spc="-55" dirty="0">
                <a:solidFill>
                  <a:srgbClr val="FFFFFF"/>
                </a:solidFill>
                <a:latin typeface="Arial"/>
                <a:cs typeface="Arial"/>
              </a:rPr>
              <a:t>()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95231" y="279400"/>
            <a:ext cx="79375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17031" y="2082800"/>
            <a:ext cx="11404600" cy="1689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82131" y="266701"/>
            <a:ext cx="10539730" cy="33368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90900">
              <a:spcBef>
                <a:spcPts val="100"/>
              </a:spcBef>
            </a:pPr>
            <a:r>
              <a:rPr sz="4800" spc="-15" dirty="0">
                <a:solidFill>
                  <a:srgbClr val="FFFFFF"/>
                </a:solidFill>
                <a:latin typeface="Arial"/>
                <a:cs typeface="Arial"/>
              </a:rPr>
              <a:t>jQuery </a:t>
            </a:r>
            <a:r>
              <a:rPr sz="4800" spc="-20" dirty="0">
                <a:solidFill>
                  <a:srgbClr val="FFFFFF"/>
                </a:solidFill>
                <a:latin typeface="Arial"/>
                <a:cs typeface="Arial"/>
              </a:rPr>
              <a:t>Factory </a:t>
            </a:r>
            <a:r>
              <a:rPr sz="4800" spc="30" dirty="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r>
              <a:rPr sz="48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85" dirty="0">
                <a:solidFill>
                  <a:srgbClr val="FFFFFF"/>
                </a:solidFill>
                <a:latin typeface="Arial"/>
                <a:cs typeface="Arial"/>
              </a:rPr>
              <a:t>$()</a:t>
            </a:r>
            <a:endParaRPr sz="480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7300">
              <a:latin typeface="Times New Roman"/>
              <a:cs typeface="Times New Roman"/>
            </a:endParaRPr>
          </a:p>
          <a:p>
            <a:pPr marL="12700">
              <a:lnSpc>
                <a:spcPts val="5730"/>
              </a:lnSpc>
            </a:pPr>
            <a:r>
              <a:rPr sz="4800" spc="-204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4800" spc="-160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4800" spc="-100" dirty="0">
                <a:solidFill>
                  <a:srgbClr val="FFFFFF"/>
                </a:solidFill>
                <a:latin typeface="Arial"/>
                <a:cs typeface="Arial"/>
              </a:rPr>
              <a:t>also </a:t>
            </a:r>
            <a:r>
              <a:rPr sz="4800" spc="-190" dirty="0">
                <a:solidFill>
                  <a:srgbClr val="FFFFFF"/>
                </a:solidFill>
                <a:latin typeface="Arial"/>
                <a:cs typeface="Arial"/>
              </a:rPr>
              <a:t>pass </a:t>
            </a:r>
            <a:r>
              <a:rPr sz="4800" spc="-85" dirty="0">
                <a:solidFill>
                  <a:srgbClr val="FFFFFF"/>
                </a:solidFill>
                <a:latin typeface="Arial"/>
                <a:cs typeface="Arial"/>
              </a:rPr>
              <a:t>$() </a:t>
            </a:r>
            <a:r>
              <a:rPr sz="4800" spc="-1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800" spc="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CAF0FE"/>
                </a:solidFill>
                <a:latin typeface="Arial"/>
                <a:cs typeface="Arial"/>
              </a:rPr>
              <a:t>function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ts val="5730"/>
              </a:lnSpc>
            </a:pPr>
            <a:r>
              <a:rPr sz="4800" spc="9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run the </a:t>
            </a:r>
            <a:r>
              <a:rPr sz="4800" spc="-5" dirty="0">
                <a:solidFill>
                  <a:srgbClr val="FFFFFF"/>
                </a:solidFill>
                <a:latin typeface="Arial"/>
                <a:cs typeface="Arial"/>
              </a:rPr>
              <a:t>function </a:t>
            </a:r>
            <a:r>
              <a:rPr sz="4800" spc="95" dirty="0">
                <a:solidFill>
                  <a:srgbClr val="FFFFFF"/>
                </a:solidFill>
                <a:latin typeface="Arial"/>
                <a:cs typeface="Arial"/>
              </a:rPr>
              <a:t>after </a:t>
            </a: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800" spc="-130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4800" spc="-4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90" dirty="0">
                <a:solidFill>
                  <a:srgbClr val="FFFFFF"/>
                </a:solidFill>
                <a:latin typeface="Arial"/>
                <a:cs typeface="Arial"/>
              </a:rPr>
              <a:t>loads.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95231" y="279400"/>
            <a:ext cx="79375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17031" y="2082800"/>
            <a:ext cx="11404600" cy="1689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17031" y="4305300"/>
            <a:ext cx="4089400" cy="2425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82131" y="266701"/>
            <a:ext cx="10539730" cy="64094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90900">
              <a:spcBef>
                <a:spcPts val="100"/>
              </a:spcBef>
            </a:pPr>
            <a:r>
              <a:rPr sz="4800" spc="-15" dirty="0">
                <a:solidFill>
                  <a:srgbClr val="FFFFFF"/>
                </a:solidFill>
                <a:latin typeface="Arial"/>
                <a:cs typeface="Arial"/>
              </a:rPr>
              <a:t>jQuery </a:t>
            </a:r>
            <a:r>
              <a:rPr sz="4800" spc="-20" dirty="0">
                <a:solidFill>
                  <a:srgbClr val="FFFFFF"/>
                </a:solidFill>
                <a:latin typeface="Arial"/>
                <a:cs typeface="Arial"/>
              </a:rPr>
              <a:t>Factory </a:t>
            </a:r>
            <a:r>
              <a:rPr sz="4800" spc="30" dirty="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r>
              <a:rPr sz="48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85" dirty="0">
                <a:solidFill>
                  <a:srgbClr val="FFFFFF"/>
                </a:solidFill>
                <a:latin typeface="Arial"/>
                <a:cs typeface="Arial"/>
              </a:rPr>
              <a:t>$()</a:t>
            </a:r>
            <a:endParaRPr sz="4800" dirty="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7300" dirty="0">
              <a:latin typeface="Times New Roman"/>
              <a:cs typeface="Times New Roman"/>
            </a:endParaRPr>
          </a:p>
          <a:p>
            <a:pPr marL="12700">
              <a:lnSpc>
                <a:spcPts val="5730"/>
              </a:lnSpc>
            </a:pPr>
            <a:r>
              <a:rPr sz="4800" spc="-204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4800" spc="-160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4800" spc="-100" dirty="0">
                <a:solidFill>
                  <a:srgbClr val="FFFFFF"/>
                </a:solidFill>
                <a:latin typeface="Arial"/>
                <a:cs typeface="Arial"/>
              </a:rPr>
              <a:t>also </a:t>
            </a:r>
            <a:r>
              <a:rPr sz="4800" spc="-190" dirty="0">
                <a:solidFill>
                  <a:srgbClr val="FFFFFF"/>
                </a:solidFill>
                <a:latin typeface="Arial"/>
                <a:cs typeface="Arial"/>
              </a:rPr>
              <a:t>pass </a:t>
            </a:r>
            <a:r>
              <a:rPr sz="4800" spc="-85" dirty="0">
                <a:solidFill>
                  <a:srgbClr val="FFFFFF"/>
                </a:solidFill>
                <a:latin typeface="Arial"/>
                <a:cs typeface="Arial"/>
              </a:rPr>
              <a:t>$() </a:t>
            </a:r>
            <a:r>
              <a:rPr sz="4800" spc="-1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800" spc="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CAF0FE"/>
                </a:solidFill>
                <a:latin typeface="Arial"/>
                <a:cs typeface="Arial"/>
              </a:rPr>
              <a:t>function</a:t>
            </a:r>
            <a:endParaRPr sz="4800" dirty="0">
              <a:latin typeface="Arial"/>
              <a:cs typeface="Arial"/>
            </a:endParaRPr>
          </a:p>
          <a:p>
            <a:pPr marL="12700">
              <a:lnSpc>
                <a:spcPts val="5730"/>
              </a:lnSpc>
            </a:pPr>
            <a:r>
              <a:rPr sz="4800" spc="9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run the </a:t>
            </a:r>
            <a:r>
              <a:rPr sz="4800" spc="-5" dirty="0">
                <a:solidFill>
                  <a:srgbClr val="FFFFFF"/>
                </a:solidFill>
                <a:latin typeface="Arial"/>
                <a:cs typeface="Arial"/>
              </a:rPr>
              <a:t>function </a:t>
            </a:r>
            <a:r>
              <a:rPr sz="4800" spc="95" dirty="0">
                <a:solidFill>
                  <a:srgbClr val="FFFFFF"/>
                </a:solidFill>
                <a:latin typeface="Arial"/>
                <a:cs typeface="Arial"/>
              </a:rPr>
              <a:t>after </a:t>
            </a: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800" spc="-130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4800" spc="-4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90" dirty="0">
                <a:solidFill>
                  <a:srgbClr val="FFFFFF"/>
                </a:solidFill>
                <a:latin typeface="Arial"/>
                <a:cs typeface="Arial"/>
              </a:rPr>
              <a:t>loads.</a:t>
            </a:r>
            <a:endParaRPr sz="4800" dirty="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5250" dirty="0">
              <a:latin typeface="Times New Roman"/>
              <a:cs typeface="Times New Roman"/>
            </a:endParaRPr>
          </a:p>
          <a:p>
            <a:pPr marL="12700"/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$(</a:t>
            </a:r>
            <a:r>
              <a:rPr sz="4800" spc="-10" dirty="0">
                <a:solidFill>
                  <a:srgbClr val="CAF0FE"/>
                </a:solidFill>
                <a:latin typeface="Arial"/>
                <a:cs typeface="Arial"/>
              </a:rPr>
              <a:t>function(){</a:t>
            </a:r>
            <a:endParaRPr sz="4800" dirty="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4950" dirty="0">
              <a:latin typeface="Times New Roman"/>
              <a:cs typeface="Times New Roman"/>
            </a:endParaRPr>
          </a:p>
          <a:p>
            <a:pPr marL="12700"/>
            <a:r>
              <a:rPr sz="4800" spc="45" dirty="0">
                <a:solidFill>
                  <a:srgbClr val="CAF0FE"/>
                </a:solidFill>
                <a:latin typeface="Arial"/>
                <a:cs typeface="Arial"/>
              </a:rPr>
              <a:t>}</a:t>
            </a:r>
            <a:r>
              <a:rPr sz="4800" spc="45" dirty="0">
                <a:solidFill>
                  <a:srgbClr val="FFFFFF"/>
                </a:solidFill>
                <a:latin typeface="Arial"/>
                <a:cs typeface="Arial"/>
              </a:rPr>
              <a:t>);</a:t>
            </a:r>
            <a:endParaRPr sz="4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95231" y="279400"/>
            <a:ext cx="79375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17031" y="2082800"/>
            <a:ext cx="11404600" cy="1689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17031" y="4305300"/>
            <a:ext cx="4089400" cy="2425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32931" y="5041900"/>
            <a:ext cx="11976100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82131" y="266701"/>
            <a:ext cx="11478260" cy="63581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90900">
              <a:spcBef>
                <a:spcPts val="100"/>
              </a:spcBef>
            </a:pPr>
            <a:r>
              <a:rPr sz="4800" spc="-15" dirty="0">
                <a:solidFill>
                  <a:srgbClr val="FFFFFF"/>
                </a:solidFill>
                <a:latin typeface="Arial"/>
                <a:cs typeface="Arial"/>
              </a:rPr>
              <a:t>jQuery </a:t>
            </a:r>
            <a:r>
              <a:rPr sz="4800" spc="-20" dirty="0">
                <a:solidFill>
                  <a:srgbClr val="FFFFFF"/>
                </a:solidFill>
                <a:latin typeface="Arial"/>
                <a:cs typeface="Arial"/>
              </a:rPr>
              <a:t>Factory </a:t>
            </a:r>
            <a:r>
              <a:rPr sz="4800" spc="30" dirty="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r>
              <a:rPr sz="4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85" dirty="0">
                <a:solidFill>
                  <a:srgbClr val="FFFFFF"/>
                </a:solidFill>
                <a:latin typeface="Arial"/>
                <a:cs typeface="Arial"/>
              </a:rPr>
              <a:t>$()</a:t>
            </a:r>
            <a:endParaRPr sz="480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7300">
              <a:latin typeface="Times New Roman"/>
              <a:cs typeface="Times New Roman"/>
            </a:endParaRPr>
          </a:p>
          <a:p>
            <a:pPr marL="12700">
              <a:lnSpc>
                <a:spcPts val="5730"/>
              </a:lnSpc>
            </a:pPr>
            <a:r>
              <a:rPr sz="4800" spc="-204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4800" spc="-160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4800" spc="-100" dirty="0">
                <a:solidFill>
                  <a:srgbClr val="FFFFFF"/>
                </a:solidFill>
                <a:latin typeface="Arial"/>
                <a:cs typeface="Arial"/>
              </a:rPr>
              <a:t>also </a:t>
            </a:r>
            <a:r>
              <a:rPr sz="4800" spc="-190" dirty="0">
                <a:solidFill>
                  <a:srgbClr val="FFFFFF"/>
                </a:solidFill>
                <a:latin typeface="Arial"/>
                <a:cs typeface="Arial"/>
              </a:rPr>
              <a:t>pass </a:t>
            </a:r>
            <a:r>
              <a:rPr sz="4800" spc="-85" dirty="0">
                <a:solidFill>
                  <a:srgbClr val="FFFFFF"/>
                </a:solidFill>
                <a:latin typeface="Arial"/>
                <a:cs typeface="Arial"/>
              </a:rPr>
              <a:t>$() </a:t>
            </a:r>
            <a:r>
              <a:rPr sz="4800" spc="-1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800" spc="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CAF0FE"/>
                </a:solidFill>
                <a:latin typeface="Arial"/>
                <a:cs typeface="Arial"/>
              </a:rPr>
              <a:t>function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ts val="5730"/>
              </a:lnSpc>
            </a:pPr>
            <a:r>
              <a:rPr sz="4800" spc="9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run the </a:t>
            </a:r>
            <a:r>
              <a:rPr sz="4800" spc="-5" dirty="0">
                <a:solidFill>
                  <a:srgbClr val="FFFFFF"/>
                </a:solidFill>
                <a:latin typeface="Arial"/>
                <a:cs typeface="Arial"/>
              </a:rPr>
              <a:t>function </a:t>
            </a:r>
            <a:r>
              <a:rPr sz="4800" spc="95" dirty="0">
                <a:solidFill>
                  <a:srgbClr val="FFFFFF"/>
                </a:solidFill>
                <a:latin typeface="Arial"/>
                <a:cs typeface="Arial"/>
              </a:rPr>
              <a:t>after </a:t>
            </a: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800" spc="-130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4800" spc="-4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90" dirty="0">
                <a:solidFill>
                  <a:srgbClr val="FFFFFF"/>
                </a:solidFill>
                <a:latin typeface="Arial"/>
                <a:cs typeface="Arial"/>
              </a:rPr>
              <a:t>loads.</a:t>
            </a:r>
            <a:endParaRPr sz="480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5250">
              <a:latin typeface="Times New Roman"/>
              <a:cs typeface="Times New Roman"/>
            </a:endParaRPr>
          </a:p>
          <a:p>
            <a:pPr marL="12700"/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$(</a:t>
            </a:r>
            <a:r>
              <a:rPr sz="4800" spc="-10" dirty="0">
                <a:solidFill>
                  <a:srgbClr val="CAF0FE"/>
                </a:solidFill>
                <a:latin typeface="Arial"/>
                <a:cs typeface="Arial"/>
              </a:rPr>
              <a:t>function(){</a:t>
            </a:r>
            <a:endParaRPr sz="4800">
              <a:latin typeface="Arial"/>
              <a:cs typeface="Arial"/>
            </a:endParaRPr>
          </a:p>
          <a:p>
            <a:pPr marL="228600">
              <a:lnSpc>
                <a:spcPts val="5730"/>
              </a:lnSpc>
              <a:spcBef>
                <a:spcPts val="40"/>
              </a:spcBef>
            </a:pPr>
            <a:r>
              <a:rPr sz="4800" spc="-140" dirty="0">
                <a:solidFill>
                  <a:srgbClr val="FFFFFF"/>
                </a:solidFill>
                <a:latin typeface="Arial"/>
                <a:cs typeface="Arial"/>
              </a:rPr>
              <a:t>code </a:t>
            </a:r>
            <a:r>
              <a:rPr sz="4800" spc="-50" dirty="0">
                <a:solidFill>
                  <a:srgbClr val="FFFFFF"/>
                </a:solidFill>
                <a:latin typeface="Arial"/>
                <a:cs typeface="Arial"/>
              </a:rPr>
              <a:t>here </a:t>
            </a:r>
            <a:r>
              <a:rPr sz="4800" spc="170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4800" spc="-90" dirty="0">
                <a:solidFill>
                  <a:srgbClr val="FFFFFF"/>
                </a:solidFill>
                <a:latin typeface="Arial"/>
                <a:cs typeface="Arial"/>
              </a:rPr>
              <a:t>execute </a:t>
            </a:r>
            <a:r>
              <a:rPr sz="4800" spc="95" dirty="0">
                <a:solidFill>
                  <a:srgbClr val="FFFFFF"/>
                </a:solidFill>
                <a:latin typeface="Arial"/>
                <a:cs typeface="Arial"/>
              </a:rPr>
              <a:t>after </a:t>
            </a:r>
            <a:r>
              <a:rPr sz="4800" spc="-20" dirty="0">
                <a:solidFill>
                  <a:srgbClr val="FFFFFF"/>
                </a:solidFill>
                <a:latin typeface="Arial"/>
                <a:cs typeface="Arial"/>
              </a:rPr>
              <a:t>DOM </a:t>
            </a:r>
            <a:r>
              <a:rPr sz="4800" spc="-6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4800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ready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ts val="5730"/>
              </a:lnSpc>
            </a:pPr>
            <a:r>
              <a:rPr sz="4800" spc="45" dirty="0">
                <a:solidFill>
                  <a:srgbClr val="CAF0FE"/>
                </a:solidFill>
                <a:latin typeface="Arial"/>
                <a:cs typeface="Arial"/>
              </a:rPr>
              <a:t>}</a:t>
            </a:r>
            <a:r>
              <a:rPr sz="4800" spc="45" dirty="0">
                <a:solidFill>
                  <a:srgbClr val="FFFFFF"/>
                </a:solidFill>
                <a:latin typeface="Arial"/>
                <a:cs typeface="Arial"/>
              </a:rPr>
              <a:t>);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95231" y="279400"/>
            <a:ext cx="79375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17031" y="2082800"/>
            <a:ext cx="11404600" cy="1689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17031" y="4305300"/>
            <a:ext cx="4089400" cy="2425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4931" y="7086600"/>
            <a:ext cx="10807700" cy="1689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32931" y="5041900"/>
            <a:ext cx="1197610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90031" y="266701"/>
            <a:ext cx="11770360" cy="8409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0">
              <a:spcBef>
                <a:spcPts val="100"/>
              </a:spcBef>
            </a:pPr>
            <a:r>
              <a:rPr sz="4800" spc="-15" dirty="0">
                <a:solidFill>
                  <a:srgbClr val="FFFFFF"/>
                </a:solidFill>
                <a:latin typeface="Arial"/>
                <a:cs typeface="Arial"/>
              </a:rPr>
              <a:t>jQuery </a:t>
            </a:r>
            <a:r>
              <a:rPr sz="4800" spc="-20" dirty="0">
                <a:solidFill>
                  <a:srgbClr val="FFFFFF"/>
                </a:solidFill>
                <a:latin typeface="Arial"/>
                <a:cs typeface="Arial"/>
              </a:rPr>
              <a:t>Factory </a:t>
            </a:r>
            <a:r>
              <a:rPr sz="4800" spc="30" dirty="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r>
              <a:rPr sz="4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85" dirty="0">
                <a:solidFill>
                  <a:srgbClr val="FFFFFF"/>
                </a:solidFill>
                <a:latin typeface="Arial"/>
                <a:cs typeface="Arial"/>
              </a:rPr>
              <a:t>$()</a:t>
            </a:r>
            <a:endParaRPr sz="480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7300">
              <a:latin typeface="Times New Roman"/>
              <a:cs typeface="Times New Roman"/>
            </a:endParaRPr>
          </a:p>
          <a:p>
            <a:pPr marL="304800">
              <a:lnSpc>
                <a:spcPts val="5730"/>
              </a:lnSpc>
            </a:pPr>
            <a:r>
              <a:rPr sz="4800" spc="-204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4800" spc="-160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4800" spc="-100" dirty="0">
                <a:solidFill>
                  <a:srgbClr val="FFFFFF"/>
                </a:solidFill>
                <a:latin typeface="Arial"/>
                <a:cs typeface="Arial"/>
              </a:rPr>
              <a:t>also </a:t>
            </a:r>
            <a:r>
              <a:rPr sz="4800" spc="-190" dirty="0">
                <a:solidFill>
                  <a:srgbClr val="FFFFFF"/>
                </a:solidFill>
                <a:latin typeface="Arial"/>
                <a:cs typeface="Arial"/>
              </a:rPr>
              <a:t>pass </a:t>
            </a:r>
            <a:r>
              <a:rPr sz="4800" spc="-85" dirty="0">
                <a:solidFill>
                  <a:srgbClr val="FFFFFF"/>
                </a:solidFill>
                <a:latin typeface="Arial"/>
                <a:cs typeface="Arial"/>
              </a:rPr>
              <a:t>$() </a:t>
            </a:r>
            <a:r>
              <a:rPr sz="4800" spc="-1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800" spc="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CAF0FE"/>
                </a:solidFill>
                <a:latin typeface="Arial"/>
                <a:cs typeface="Arial"/>
              </a:rPr>
              <a:t>function</a:t>
            </a:r>
            <a:endParaRPr sz="4800">
              <a:latin typeface="Arial"/>
              <a:cs typeface="Arial"/>
            </a:endParaRPr>
          </a:p>
          <a:p>
            <a:pPr marL="304800">
              <a:lnSpc>
                <a:spcPts val="5730"/>
              </a:lnSpc>
            </a:pPr>
            <a:r>
              <a:rPr sz="4800" spc="9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run the </a:t>
            </a:r>
            <a:r>
              <a:rPr sz="4800" spc="-5" dirty="0">
                <a:solidFill>
                  <a:srgbClr val="FFFFFF"/>
                </a:solidFill>
                <a:latin typeface="Arial"/>
                <a:cs typeface="Arial"/>
              </a:rPr>
              <a:t>function </a:t>
            </a:r>
            <a:r>
              <a:rPr sz="4800" spc="95" dirty="0">
                <a:solidFill>
                  <a:srgbClr val="FFFFFF"/>
                </a:solidFill>
                <a:latin typeface="Arial"/>
                <a:cs typeface="Arial"/>
              </a:rPr>
              <a:t>after </a:t>
            </a: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800" spc="-130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4800" spc="-4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90" dirty="0">
                <a:solidFill>
                  <a:srgbClr val="FFFFFF"/>
                </a:solidFill>
                <a:latin typeface="Arial"/>
                <a:cs typeface="Arial"/>
              </a:rPr>
              <a:t>loads.</a:t>
            </a:r>
            <a:endParaRPr sz="480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5250">
              <a:latin typeface="Times New Roman"/>
              <a:cs typeface="Times New Roman"/>
            </a:endParaRPr>
          </a:p>
          <a:p>
            <a:pPr marL="304800"/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$(</a:t>
            </a:r>
            <a:r>
              <a:rPr sz="4800" spc="-10" dirty="0">
                <a:solidFill>
                  <a:srgbClr val="CAF0FE"/>
                </a:solidFill>
                <a:latin typeface="Arial"/>
                <a:cs typeface="Arial"/>
              </a:rPr>
              <a:t>function(){</a:t>
            </a:r>
            <a:endParaRPr sz="4800">
              <a:latin typeface="Arial"/>
              <a:cs typeface="Arial"/>
            </a:endParaRPr>
          </a:p>
          <a:p>
            <a:pPr marL="520700">
              <a:lnSpc>
                <a:spcPts val="5730"/>
              </a:lnSpc>
              <a:spcBef>
                <a:spcPts val="40"/>
              </a:spcBef>
            </a:pPr>
            <a:r>
              <a:rPr sz="4800" spc="-140" dirty="0">
                <a:solidFill>
                  <a:srgbClr val="FFFFFF"/>
                </a:solidFill>
                <a:latin typeface="Arial"/>
                <a:cs typeface="Arial"/>
              </a:rPr>
              <a:t>code </a:t>
            </a:r>
            <a:r>
              <a:rPr sz="4800" spc="-50" dirty="0">
                <a:solidFill>
                  <a:srgbClr val="FFFFFF"/>
                </a:solidFill>
                <a:latin typeface="Arial"/>
                <a:cs typeface="Arial"/>
              </a:rPr>
              <a:t>here </a:t>
            </a:r>
            <a:r>
              <a:rPr sz="4800" spc="170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4800" spc="-90" dirty="0">
                <a:solidFill>
                  <a:srgbClr val="FFFFFF"/>
                </a:solidFill>
                <a:latin typeface="Arial"/>
                <a:cs typeface="Arial"/>
              </a:rPr>
              <a:t>execute </a:t>
            </a:r>
            <a:r>
              <a:rPr sz="4800" spc="95" dirty="0">
                <a:solidFill>
                  <a:srgbClr val="FFFFFF"/>
                </a:solidFill>
                <a:latin typeface="Arial"/>
                <a:cs typeface="Arial"/>
              </a:rPr>
              <a:t>after </a:t>
            </a:r>
            <a:r>
              <a:rPr sz="4800" spc="-20" dirty="0">
                <a:solidFill>
                  <a:srgbClr val="FFFFFF"/>
                </a:solidFill>
                <a:latin typeface="Arial"/>
                <a:cs typeface="Arial"/>
              </a:rPr>
              <a:t>DOM </a:t>
            </a:r>
            <a:r>
              <a:rPr sz="4800" spc="-6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4800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ready</a:t>
            </a:r>
            <a:endParaRPr sz="4800">
              <a:latin typeface="Arial"/>
              <a:cs typeface="Arial"/>
            </a:endParaRPr>
          </a:p>
          <a:p>
            <a:pPr marL="304800">
              <a:lnSpc>
                <a:spcPts val="5730"/>
              </a:lnSpc>
            </a:pPr>
            <a:r>
              <a:rPr sz="4800" spc="45" dirty="0">
                <a:solidFill>
                  <a:srgbClr val="CAF0FE"/>
                </a:solidFill>
                <a:latin typeface="Arial"/>
                <a:cs typeface="Arial"/>
              </a:rPr>
              <a:t>}</a:t>
            </a:r>
            <a:r>
              <a:rPr sz="4800" spc="45" dirty="0">
                <a:solidFill>
                  <a:srgbClr val="FFFFFF"/>
                </a:solidFill>
                <a:latin typeface="Arial"/>
                <a:cs typeface="Arial"/>
              </a:rPr>
              <a:t>);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ts val="5730"/>
              </a:lnSpc>
              <a:spcBef>
                <a:spcPts val="4590"/>
              </a:spcBef>
            </a:pPr>
            <a:r>
              <a:rPr sz="4800" spc="-5" dirty="0">
                <a:solidFill>
                  <a:srgbClr val="FFFFFF"/>
                </a:solidFill>
                <a:latin typeface="Arial"/>
                <a:cs typeface="Arial"/>
              </a:rPr>
              <a:t>Note: </a:t>
            </a:r>
            <a:r>
              <a:rPr sz="4800" spc="-165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4800" spc="-6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4800" spc="-35" dirty="0">
                <a:solidFill>
                  <a:srgbClr val="FFFFFF"/>
                </a:solidFill>
                <a:latin typeface="Arial"/>
                <a:cs typeface="Arial"/>
              </a:rPr>
              <a:t>essentially </a:t>
            </a: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800" spc="-170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48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120" dirty="0">
                <a:solidFill>
                  <a:srgbClr val="FFFFFF"/>
                </a:solidFill>
                <a:latin typeface="Arial"/>
                <a:cs typeface="Arial"/>
              </a:rPr>
              <a:t>as..</a:t>
            </a:r>
            <a:endParaRPr sz="4800">
              <a:latin typeface="Arial"/>
              <a:cs typeface="Arial"/>
            </a:endParaRPr>
          </a:p>
          <a:p>
            <a:pPr marL="355600">
              <a:lnSpc>
                <a:spcPts val="5730"/>
              </a:lnSpc>
            </a:pPr>
            <a:r>
              <a:rPr sz="4800" spc="-40" dirty="0">
                <a:solidFill>
                  <a:srgbClr val="FFFFFF"/>
                </a:solidFill>
                <a:latin typeface="Arial"/>
                <a:cs typeface="Arial"/>
              </a:rPr>
              <a:t>$(</a:t>
            </a:r>
            <a:r>
              <a:rPr sz="4800" spc="-40" dirty="0">
                <a:solidFill>
                  <a:srgbClr val="CAF0FE"/>
                </a:solidFill>
                <a:latin typeface="Arial"/>
                <a:cs typeface="Arial"/>
              </a:rPr>
              <a:t>document</a:t>
            </a:r>
            <a:r>
              <a:rPr sz="4800" spc="-40" dirty="0">
                <a:solidFill>
                  <a:srgbClr val="FFFFFF"/>
                </a:solidFill>
                <a:latin typeface="Arial"/>
                <a:cs typeface="Arial"/>
              </a:rPr>
              <a:t>).</a:t>
            </a:r>
            <a:r>
              <a:rPr sz="4800" spc="-40" dirty="0">
                <a:solidFill>
                  <a:srgbClr val="CAF0FE"/>
                </a:solidFill>
                <a:latin typeface="Arial"/>
                <a:cs typeface="Arial"/>
              </a:rPr>
              <a:t>ready</a:t>
            </a:r>
            <a:r>
              <a:rPr sz="4800" spc="-40" dirty="0">
                <a:solidFill>
                  <a:srgbClr val="FFFFFF"/>
                </a:solidFill>
                <a:latin typeface="Arial"/>
                <a:cs typeface="Arial"/>
              </a:rPr>
              <a:t>(function(){ </a:t>
            </a:r>
            <a:r>
              <a:rPr sz="4800" spc="45" dirty="0">
                <a:solidFill>
                  <a:srgbClr val="FFFFFF"/>
                </a:solidFill>
                <a:latin typeface="Arial"/>
                <a:cs typeface="Arial"/>
              </a:rPr>
              <a:t>});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95231" y="279400"/>
            <a:ext cx="79375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17031" y="2082800"/>
            <a:ext cx="11404600" cy="1689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17031" y="4305300"/>
            <a:ext cx="4089400" cy="2425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4931" y="7086600"/>
            <a:ext cx="10807700" cy="1689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32931" y="5041900"/>
            <a:ext cx="1197610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01131" y="8509000"/>
            <a:ext cx="12407900" cy="965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90031" y="266700"/>
            <a:ext cx="11770360" cy="91153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0">
              <a:spcBef>
                <a:spcPts val="100"/>
              </a:spcBef>
            </a:pPr>
            <a:r>
              <a:rPr sz="4800" spc="-15" dirty="0">
                <a:solidFill>
                  <a:srgbClr val="FFFFFF"/>
                </a:solidFill>
                <a:latin typeface="Arial"/>
                <a:cs typeface="Arial"/>
              </a:rPr>
              <a:t>jQuery </a:t>
            </a:r>
            <a:r>
              <a:rPr sz="4800" spc="-20" dirty="0">
                <a:solidFill>
                  <a:srgbClr val="FFFFFF"/>
                </a:solidFill>
                <a:latin typeface="Arial"/>
                <a:cs typeface="Arial"/>
              </a:rPr>
              <a:t>Factory </a:t>
            </a:r>
            <a:r>
              <a:rPr sz="4800" spc="30" dirty="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r>
              <a:rPr sz="4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85" dirty="0">
                <a:solidFill>
                  <a:srgbClr val="FFFFFF"/>
                </a:solidFill>
                <a:latin typeface="Arial"/>
                <a:cs typeface="Arial"/>
              </a:rPr>
              <a:t>$()</a:t>
            </a:r>
            <a:endParaRPr sz="480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7300">
              <a:latin typeface="Times New Roman"/>
              <a:cs typeface="Times New Roman"/>
            </a:endParaRPr>
          </a:p>
          <a:p>
            <a:pPr marL="304800">
              <a:lnSpc>
                <a:spcPts val="5730"/>
              </a:lnSpc>
            </a:pPr>
            <a:r>
              <a:rPr sz="4800" spc="-204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4800" spc="-160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4800" spc="-100" dirty="0">
                <a:solidFill>
                  <a:srgbClr val="FFFFFF"/>
                </a:solidFill>
                <a:latin typeface="Arial"/>
                <a:cs typeface="Arial"/>
              </a:rPr>
              <a:t>also </a:t>
            </a:r>
            <a:r>
              <a:rPr sz="4800" spc="-190" dirty="0">
                <a:solidFill>
                  <a:srgbClr val="FFFFFF"/>
                </a:solidFill>
                <a:latin typeface="Arial"/>
                <a:cs typeface="Arial"/>
              </a:rPr>
              <a:t>pass </a:t>
            </a:r>
            <a:r>
              <a:rPr sz="4800" spc="-85" dirty="0">
                <a:solidFill>
                  <a:srgbClr val="FFFFFF"/>
                </a:solidFill>
                <a:latin typeface="Arial"/>
                <a:cs typeface="Arial"/>
              </a:rPr>
              <a:t>$() </a:t>
            </a:r>
            <a:r>
              <a:rPr sz="4800" spc="-1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800" spc="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CAF0FE"/>
                </a:solidFill>
                <a:latin typeface="Arial"/>
                <a:cs typeface="Arial"/>
              </a:rPr>
              <a:t>function</a:t>
            </a:r>
            <a:endParaRPr sz="4800">
              <a:latin typeface="Arial"/>
              <a:cs typeface="Arial"/>
            </a:endParaRPr>
          </a:p>
          <a:p>
            <a:pPr marL="304800">
              <a:lnSpc>
                <a:spcPts val="5730"/>
              </a:lnSpc>
            </a:pPr>
            <a:r>
              <a:rPr sz="4800" spc="9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run the </a:t>
            </a:r>
            <a:r>
              <a:rPr sz="4800" spc="-5" dirty="0">
                <a:solidFill>
                  <a:srgbClr val="FFFFFF"/>
                </a:solidFill>
                <a:latin typeface="Arial"/>
                <a:cs typeface="Arial"/>
              </a:rPr>
              <a:t>function </a:t>
            </a:r>
            <a:r>
              <a:rPr sz="4800" spc="95" dirty="0">
                <a:solidFill>
                  <a:srgbClr val="FFFFFF"/>
                </a:solidFill>
                <a:latin typeface="Arial"/>
                <a:cs typeface="Arial"/>
              </a:rPr>
              <a:t>after </a:t>
            </a: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800" spc="-130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4800" spc="-4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90" dirty="0">
                <a:solidFill>
                  <a:srgbClr val="FFFFFF"/>
                </a:solidFill>
                <a:latin typeface="Arial"/>
                <a:cs typeface="Arial"/>
              </a:rPr>
              <a:t>loads.</a:t>
            </a:r>
            <a:endParaRPr sz="480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5250">
              <a:latin typeface="Times New Roman"/>
              <a:cs typeface="Times New Roman"/>
            </a:endParaRPr>
          </a:p>
          <a:p>
            <a:pPr marL="304800"/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$(</a:t>
            </a:r>
            <a:r>
              <a:rPr sz="4800" spc="-10" dirty="0">
                <a:solidFill>
                  <a:srgbClr val="CAF0FE"/>
                </a:solidFill>
                <a:latin typeface="Arial"/>
                <a:cs typeface="Arial"/>
              </a:rPr>
              <a:t>function(){</a:t>
            </a:r>
            <a:endParaRPr sz="4800">
              <a:latin typeface="Arial"/>
              <a:cs typeface="Arial"/>
            </a:endParaRPr>
          </a:p>
          <a:p>
            <a:pPr marL="520700">
              <a:lnSpc>
                <a:spcPts val="5730"/>
              </a:lnSpc>
              <a:spcBef>
                <a:spcPts val="40"/>
              </a:spcBef>
            </a:pPr>
            <a:r>
              <a:rPr sz="4800" spc="-140" dirty="0">
                <a:solidFill>
                  <a:srgbClr val="FFFFFF"/>
                </a:solidFill>
                <a:latin typeface="Arial"/>
                <a:cs typeface="Arial"/>
              </a:rPr>
              <a:t>code </a:t>
            </a:r>
            <a:r>
              <a:rPr sz="4800" spc="-50" dirty="0">
                <a:solidFill>
                  <a:srgbClr val="FFFFFF"/>
                </a:solidFill>
                <a:latin typeface="Arial"/>
                <a:cs typeface="Arial"/>
              </a:rPr>
              <a:t>here </a:t>
            </a:r>
            <a:r>
              <a:rPr sz="4800" spc="170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4800" spc="-90" dirty="0">
                <a:solidFill>
                  <a:srgbClr val="FFFFFF"/>
                </a:solidFill>
                <a:latin typeface="Arial"/>
                <a:cs typeface="Arial"/>
              </a:rPr>
              <a:t>execute </a:t>
            </a:r>
            <a:r>
              <a:rPr sz="4800" spc="95" dirty="0">
                <a:solidFill>
                  <a:srgbClr val="FFFFFF"/>
                </a:solidFill>
                <a:latin typeface="Arial"/>
                <a:cs typeface="Arial"/>
              </a:rPr>
              <a:t>after </a:t>
            </a:r>
            <a:r>
              <a:rPr sz="4800" spc="-20" dirty="0">
                <a:solidFill>
                  <a:srgbClr val="FFFFFF"/>
                </a:solidFill>
                <a:latin typeface="Arial"/>
                <a:cs typeface="Arial"/>
              </a:rPr>
              <a:t>DOM </a:t>
            </a:r>
            <a:r>
              <a:rPr sz="4800" spc="-6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4800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ready</a:t>
            </a:r>
            <a:endParaRPr sz="4800">
              <a:latin typeface="Arial"/>
              <a:cs typeface="Arial"/>
            </a:endParaRPr>
          </a:p>
          <a:p>
            <a:pPr marL="304800">
              <a:lnSpc>
                <a:spcPts val="5730"/>
              </a:lnSpc>
            </a:pPr>
            <a:r>
              <a:rPr sz="4800" spc="45" dirty="0">
                <a:solidFill>
                  <a:srgbClr val="CAF0FE"/>
                </a:solidFill>
                <a:latin typeface="Arial"/>
                <a:cs typeface="Arial"/>
              </a:rPr>
              <a:t>}</a:t>
            </a:r>
            <a:r>
              <a:rPr sz="4800" spc="45" dirty="0">
                <a:solidFill>
                  <a:srgbClr val="FFFFFF"/>
                </a:solidFill>
                <a:latin typeface="Arial"/>
                <a:cs typeface="Arial"/>
              </a:rPr>
              <a:t>);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ts val="5730"/>
              </a:lnSpc>
              <a:spcBef>
                <a:spcPts val="4590"/>
              </a:spcBef>
            </a:pPr>
            <a:r>
              <a:rPr sz="4800" spc="-5" dirty="0">
                <a:solidFill>
                  <a:srgbClr val="FFFFFF"/>
                </a:solidFill>
                <a:latin typeface="Arial"/>
                <a:cs typeface="Arial"/>
              </a:rPr>
              <a:t>Note: </a:t>
            </a:r>
            <a:r>
              <a:rPr sz="4800" spc="-165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4800" spc="-6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4800" spc="-35" dirty="0">
                <a:solidFill>
                  <a:srgbClr val="FFFFFF"/>
                </a:solidFill>
                <a:latin typeface="Arial"/>
                <a:cs typeface="Arial"/>
              </a:rPr>
              <a:t>essentially </a:t>
            </a: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800" spc="-170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48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120" dirty="0">
                <a:solidFill>
                  <a:srgbClr val="FFFFFF"/>
                </a:solidFill>
                <a:latin typeface="Arial"/>
                <a:cs typeface="Arial"/>
              </a:rPr>
              <a:t>as..</a:t>
            </a:r>
            <a:endParaRPr sz="4800">
              <a:latin typeface="Arial"/>
              <a:cs typeface="Arial"/>
            </a:endParaRPr>
          </a:p>
          <a:p>
            <a:pPr marL="355600">
              <a:lnSpc>
                <a:spcPts val="5600"/>
              </a:lnSpc>
            </a:pPr>
            <a:r>
              <a:rPr sz="4800" spc="-40" dirty="0">
                <a:solidFill>
                  <a:srgbClr val="FFFFFF"/>
                </a:solidFill>
                <a:latin typeface="Arial"/>
                <a:cs typeface="Arial"/>
              </a:rPr>
              <a:t>$(</a:t>
            </a:r>
            <a:r>
              <a:rPr sz="4800" spc="-40" dirty="0">
                <a:solidFill>
                  <a:srgbClr val="CAF0FE"/>
                </a:solidFill>
                <a:latin typeface="Arial"/>
                <a:cs typeface="Arial"/>
              </a:rPr>
              <a:t>document</a:t>
            </a:r>
            <a:r>
              <a:rPr sz="4800" spc="-40" dirty="0">
                <a:solidFill>
                  <a:srgbClr val="FFFFFF"/>
                </a:solidFill>
                <a:latin typeface="Arial"/>
                <a:cs typeface="Arial"/>
              </a:rPr>
              <a:t>).</a:t>
            </a:r>
            <a:r>
              <a:rPr sz="4800" spc="-40" dirty="0">
                <a:solidFill>
                  <a:srgbClr val="CAF0FE"/>
                </a:solidFill>
                <a:latin typeface="Arial"/>
                <a:cs typeface="Arial"/>
              </a:rPr>
              <a:t>ready</a:t>
            </a:r>
            <a:r>
              <a:rPr sz="4800" spc="-40" dirty="0">
                <a:solidFill>
                  <a:srgbClr val="FFFFFF"/>
                </a:solidFill>
                <a:latin typeface="Arial"/>
                <a:cs typeface="Arial"/>
              </a:rPr>
              <a:t>(function(){ </a:t>
            </a:r>
            <a:r>
              <a:rPr sz="4800" spc="45" dirty="0">
                <a:solidFill>
                  <a:srgbClr val="FFFFFF"/>
                </a:solidFill>
                <a:latin typeface="Arial"/>
                <a:cs typeface="Arial"/>
              </a:rPr>
              <a:t>});</a:t>
            </a:r>
            <a:endParaRPr sz="4800">
              <a:latin typeface="Arial"/>
              <a:cs typeface="Arial"/>
            </a:endParaRPr>
          </a:p>
          <a:p>
            <a:pPr marL="88900">
              <a:lnSpc>
                <a:spcPts val="5630"/>
              </a:lnSpc>
            </a:pPr>
            <a:r>
              <a:rPr sz="4800" spc="-110" dirty="0">
                <a:solidFill>
                  <a:srgbClr val="FFFFFF"/>
                </a:solidFill>
                <a:latin typeface="Arial"/>
                <a:cs typeface="Arial"/>
              </a:rPr>
              <a:t>..you </a:t>
            </a:r>
            <a:r>
              <a:rPr sz="4800" spc="170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4800" spc="-195" dirty="0">
                <a:solidFill>
                  <a:srgbClr val="FFFFFF"/>
                </a:solidFill>
                <a:latin typeface="Arial"/>
                <a:cs typeface="Arial"/>
              </a:rPr>
              <a:t>see </a:t>
            </a:r>
            <a:r>
              <a:rPr sz="4800" spc="5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4800" spc="40" dirty="0">
                <a:solidFill>
                  <a:srgbClr val="FFFFFF"/>
                </a:solidFill>
                <a:latin typeface="Arial"/>
                <a:cs typeface="Arial"/>
              </a:rPr>
              <a:t>tutorials </a:t>
            </a:r>
            <a:r>
              <a:rPr sz="4800" spc="-70" dirty="0">
                <a:solidFill>
                  <a:srgbClr val="FFFFFF"/>
                </a:solidFill>
                <a:latin typeface="Arial"/>
                <a:cs typeface="Arial"/>
              </a:rPr>
              <a:t>around </a:t>
            </a: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480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net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18631" y="2489200"/>
            <a:ext cx="32639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3031" y="1612900"/>
            <a:ext cx="125095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71031" y="3771900"/>
            <a:ext cx="7708900" cy="386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28131" y="1455420"/>
            <a:ext cx="12098020" cy="6034985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spcBef>
                <a:spcPts val="1240"/>
              </a:spcBef>
            </a:pPr>
            <a:r>
              <a:rPr sz="4800" spc="-195" dirty="0">
                <a:solidFill>
                  <a:srgbClr val="FFFFFF"/>
                </a:solidFill>
                <a:latin typeface="Arial"/>
                <a:cs typeface="Arial"/>
              </a:rPr>
              <a:t>Get </a:t>
            </a:r>
            <a:r>
              <a:rPr sz="4800" spc="-55" dirty="0">
                <a:solidFill>
                  <a:srgbClr val="FFFFFF"/>
                </a:solidFill>
                <a:latin typeface="Arial"/>
                <a:cs typeface="Arial"/>
              </a:rPr>
              <a:t>element </a:t>
            </a:r>
            <a:r>
              <a:rPr sz="4800" spc="15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4800" spc="-90" dirty="0">
                <a:solidFill>
                  <a:srgbClr val="FFFFFF"/>
                </a:solidFill>
                <a:latin typeface="Arial"/>
                <a:cs typeface="Arial"/>
              </a:rPr>
              <a:t>ID </a:t>
            </a:r>
            <a:r>
              <a:rPr sz="4800" spc="25" dirty="0">
                <a:solidFill>
                  <a:srgbClr val="FFFFFF"/>
                </a:solidFill>
                <a:latin typeface="Arial"/>
                <a:cs typeface="Arial"/>
              </a:rPr>
              <a:t>foo </a:t>
            </a:r>
            <a:r>
              <a:rPr sz="4800" spc="-140" dirty="0">
                <a:solidFill>
                  <a:srgbClr val="FFFFFF"/>
                </a:solidFill>
                <a:latin typeface="Arial"/>
                <a:cs typeface="Arial"/>
              </a:rPr>
              <a:t>and add </a:t>
            </a:r>
            <a:r>
              <a:rPr sz="4800" spc="-155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48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90" dirty="0">
                <a:solidFill>
                  <a:srgbClr val="FFFFFF"/>
                </a:solidFill>
                <a:latin typeface="Arial"/>
                <a:cs typeface="Arial"/>
              </a:rPr>
              <a:t>HTML.</a:t>
            </a:r>
            <a:endParaRPr sz="4800">
              <a:latin typeface="Arial"/>
              <a:cs typeface="Arial"/>
            </a:endParaRPr>
          </a:p>
          <a:p>
            <a:pPr marL="368300">
              <a:spcBef>
                <a:spcPts val="1140"/>
              </a:spcBef>
            </a:pPr>
            <a:r>
              <a:rPr sz="4800" spc="55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800" spc="55" dirty="0">
                <a:solidFill>
                  <a:srgbClr val="CAF0FE"/>
                </a:solidFill>
                <a:latin typeface="Arial"/>
                <a:cs typeface="Arial"/>
              </a:rPr>
              <a:t>#foo</a:t>
            </a:r>
            <a:r>
              <a:rPr sz="4800" spc="55" dirty="0">
                <a:solidFill>
                  <a:srgbClr val="FFFFFF"/>
                </a:solidFill>
                <a:latin typeface="Arial"/>
                <a:cs typeface="Arial"/>
              </a:rPr>
              <a:t>”)</a:t>
            </a:r>
            <a:endParaRPr sz="4800">
              <a:latin typeface="Arial"/>
              <a:cs typeface="Arial"/>
            </a:endParaRPr>
          </a:p>
          <a:p>
            <a:pPr marL="502284">
              <a:lnSpc>
                <a:spcPts val="4750"/>
              </a:lnSpc>
              <a:spcBef>
                <a:spcPts val="4490"/>
              </a:spcBef>
            </a:pPr>
            <a:r>
              <a:rPr sz="4000" spc="-40" dirty="0">
                <a:solidFill>
                  <a:srgbClr val="FFFFFF"/>
                </a:solidFill>
                <a:latin typeface="Arial"/>
                <a:cs typeface="Arial"/>
              </a:rPr>
              <a:t>&lt;html&gt;</a:t>
            </a:r>
            <a:endParaRPr sz="4000">
              <a:latin typeface="Arial"/>
              <a:cs typeface="Arial"/>
            </a:endParaRPr>
          </a:p>
          <a:p>
            <a:pPr marL="845185">
              <a:lnSpc>
                <a:spcPts val="4750"/>
              </a:lnSpc>
            </a:pPr>
            <a:r>
              <a:rPr sz="4000" spc="-85" dirty="0">
                <a:solidFill>
                  <a:srgbClr val="FFFFFF"/>
                </a:solidFill>
                <a:latin typeface="Arial"/>
                <a:cs typeface="Arial"/>
              </a:rPr>
              <a:t>&lt;body&gt;</a:t>
            </a:r>
            <a:endParaRPr sz="4000">
              <a:latin typeface="Arial"/>
              <a:cs typeface="Arial"/>
            </a:endParaRPr>
          </a:p>
          <a:p>
            <a:pPr marL="1188085">
              <a:lnSpc>
                <a:spcPts val="4750"/>
              </a:lnSpc>
            </a:pPr>
            <a:r>
              <a:rPr sz="4000" spc="-25" dirty="0">
                <a:solidFill>
                  <a:srgbClr val="FFFFFF"/>
                </a:solidFill>
                <a:latin typeface="Arial"/>
                <a:cs typeface="Arial"/>
              </a:rPr>
              <a:t>&lt;div&gt;jQuery&lt;/div&gt;</a:t>
            </a:r>
            <a:endParaRPr sz="4000">
              <a:latin typeface="Arial"/>
              <a:cs typeface="Arial"/>
            </a:endParaRPr>
          </a:p>
          <a:p>
            <a:pPr marL="1188085">
              <a:lnSpc>
                <a:spcPts val="4700"/>
              </a:lnSpc>
            </a:pPr>
            <a:r>
              <a:rPr sz="4000" spc="-10" dirty="0">
                <a:solidFill>
                  <a:srgbClr val="FFFFFF"/>
                </a:solidFill>
                <a:latin typeface="Arial"/>
                <a:cs typeface="Arial"/>
              </a:rPr>
              <a:t>&lt;div</a:t>
            </a:r>
            <a:r>
              <a:rPr sz="4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15" dirty="0">
                <a:solidFill>
                  <a:srgbClr val="FFFFFF"/>
                </a:solidFill>
                <a:latin typeface="Arial"/>
                <a:cs typeface="Arial"/>
              </a:rPr>
              <a:t>id=”foo”&gt;example&lt;/div&gt;</a:t>
            </a:r>
            <a:endParaRPr sz="4000">
              <a:latin typeface="Arial"/>
              <a:cs typeface="Arial"/>
            </a:endParaRPr>
          </a:p>
          <a:p>
            <a:pPr marL="845185">
              <a:lnSpc>
                <a:spcPts val="4750"/>
              </a:lnSpc>
            </a:pPr>
            <a:r>
              <a:rPr sz="4000" spc="-65" dirty="0">
                <a:solidFill>
                  <a:srgbClr val="FFFFFF"/>
                </a:solidFill>
                <a:latin typeface="Arial"/>
                <a:cs typeface="Arial"/>
              </a:rPr>
              <a:t>&lt;/body&gt;</a:t>
            </a:r>
            <a:endParaRPr sz="4000">
              <a:latin typeface="Arial"/>
              <a:cs typeface="Arial"/>
            </a:endParaRPr>
          </a:p>
          <a:p>
            <a:pPr marL="502284"/>
            <a:r>
              <a:rPr sz="4000" spc="-25" dirty="0">
                <a:solidFill>
                  <a:srgbClr val="FFFFFF"/>
                </a:solidFill>
                <a:latin typeface="Arial"/>
                <a:cs typeface="Arial"/>
              </a:rPr>
              <a:t>&lt;/html&gt;</a:t>
            </a:r>
            <a:endParaRPr sz="4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80931" y="266700"/>
            <a:ext cx="8089900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346032" y="254000"/>
            <a:ext cx="73310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5" dirty="0"/>
              <a:t>Moving </a:t>
            </a:r>
            <a:r>
              <a:rPr spc="-110" dirty="0"/>
              <a:t>Elements</a:t>
            </a:r>
            <a:r>
              <a:rPr spc="-155" dirty="0"/>
              <a:t> </a:t>
            </a:r>
            <a:r>
              <a:rPr spc="-145" dirty="0"/>
              <a:t>Examples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18631" y="2489200"/>
            <a:ext cx="32639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3031" y="1612900"/>
            <a:ext cx="125095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71031" y="3771900"/>
            <a:ext cx="7708900" cy="386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80931" y="266700"/>
            <a:ext cx="8089900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346032" y="254000"/>
            <a:ext cx="73310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5" dirty="0"/>
              <a:t>Moving </a:t>
            </a:r>
            <a:r>
              <a:rPr spc="-110" dirty="0"/>
              <a:t>Elements</a:t>
            </a:r>
            <a:r>
              <a:rPr spc="-155" dirty="0"/>
              <a:t> </a:t>
            </a:r>
            <a:r>
              <a:rPr spc="-145" dirty="0"/>
              <a:t>Examples</a:t>
            </a:r>
          </a:p>
        </p:txBody>
      </p:sp>
      <p:sp>
        <p:nvSpPr>
          <p:cNvPr id="9" name="object 9"/>
          <p:cNvSpPr/>
          <p:nvPr/>
        </p:nvSpPr>
        <p:spPr>
          <a:xfrm>
            <a:off x="5418931" y="2527300"/>
            <a:ext cx="718820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28131" y="1417319"/>
            <a:ext cx="12098020" cy="6073458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spcBef>
                <a:spcPts val="1540"/>
              </a:spcBef>
            </a:pPr>
            <a:r>
              <a:rPr sz="4800" spc="-195" dirty="0">
                <a:solidFill>
                  <a:srgbClr val="FFFFFF"/>
                </a:solidFill>
                <a:latin typeface="Arial"/>
                <a:cs typeface="Arial"/>
              </a:rPr>
              <a:t>Get </a:t>
            </a:r>
            <a:r>
              <a:rPr sz="4800" spc="-55" dirty="0">
                <a:solidFill>
                  <a:srgbClr val="FFFFFF"/>
                </a:solidFill>
                <a:latin typeface="Arial"/>
                <a:cs typeface="Arial"/>
              </a:rPr>
              <a:t>element </a:t>
            </a:r>
            <a:r>
              <a:rPr sz="4800" spc="15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4800" spc="-90" dirty="0">
                <a:solidFill>
                  <a:srgbClr val="FFFFFF"/>
                </a:solidFill>
                <a:latin typeface="Arial"/>
                <a:cs typeface="Arial"/>
              </a:rPr>
              <a:t>ID </a:t>
            </a:r>
            <a:r>
              <a:rPr sz="4800" spc="25" dirty="0">
                <a:solidFill>
                  <a:srgbClr val="FFFFFF"/>
                </a:solidFill>
                <a:latin typeface="Arial"/>
                <a:cs typeface="Arial"/>
              </a:rPr>
              <a:t>foo </a:t>
            </a:r>
            <a:r>
              <a:rPr sz="4800" spc="-140" dirty="0">
                <a:solidFill>
                  <a:srgbClr val="FFFFFF"/>
                </a:solidFill>
                <a:latin typeface="Arial"/>
                <a:cs typeface="Arial"/>
              </a:rPr>
              <a:t>and add </a:t>
            </a:r>
            <a:r>
              <a:rPr sz="4800" spc="-155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48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90" dirty="0">
                <a:solidFill>
                  <a:srgbClr val="FFFFFF"/>
                </a:solidFill>
                <a:latin typeface="Arial"/>
                <a:cs typeface="Arial"/>
              </a:rPr>
              <a:t>HTML.</a:t>
            </a:r>
            <a:endParaRPr sz="4800">
              <a:latin typeface="Arial"/>
              <a:cs typeface="Arial"/>
            </a:endParaRPr>
          </a:p>
          <a:p>
            <a:pPr marL="368300">
              <a:spcBef>
                <a:spcPts val="1440"/>
              </a:spcBef>
            </a:pPr>
            <a:r>
              <a:rPr sz="7200" spc="-37" baseline="3472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7200" spc="-37" baseline="3472" dirty="0">
                <a:solidFill>
                  <a:srgbClr val="CAF0FE"/>
                </a:solidFill>
                <a:latin typeface="Arial"/>
                <a:cs typeface="Arial"/>
              </a:rPr>
              <a:t>#foo</a:t>
            </a:r>
            <a:r>
              <a:rPr sz="7200" spc="-37" baseline="3472" dirty="0">
                <a:solidFill>
                  <a:srgbClr val="FFFFFF"/>
                </a:solidFill>
                <a:latin typeface="Arial"/>
                <a:cs typeface="Arial"/>
              </a:rPr>
              <a:t>”)</a:t>
            </a:r>
            <a:r>
              <a:rPr sz="4800" spc="-25" dirty="0">
                <a:solidFill>
                  <a:srgbClr val="E0EDD4"/>
                </a:solidFill>
                <a:latin typeface="Arial"/>
                <a:cs typeface="Arial"/>
              </a:rPr>
              <a:t>.append</a:t>
            </a:r>
            <a:r>
              <a:rPr sz="4800" spc="-25" dirty="0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sz="4800" spc="-25" dirty="0">
                <a:solidFill>
                  <a:srgbClr val="CAF0FE"/>
                </a:solidFill>
                <a:latin typeface="Arial"/>
                <a:cs typeface="Arial"/>
              </a:rPr>
              <a:t>&lt;p&gt;test&lt;/p&gt;</a:t>
            </a:r>
            <a:r>
              <a:rPr sz="4800" spc="-25" dirty="0">
                <a:solidFill>
                  <a:srgbClr val="FFFFFF"/>
                </a:solidFill>
                <a:latin typeface="Arial"/>
                <a:cs typeface="Arial"/>
              </a:rPr>
              <a:t>”);</a:t>
            </a:r>
            <a:endParaRPr sz="4800">
              <a:latin typeface="Arial"/>
              <a:cs typeface="Arial"/>
            </a:endParaRPr>
          </a:p>
          <a:p>
            <a:pPr marL="502284">
              <a:lnSpc>
                <a:spcPts val="4750"/>
              </a:lnSpc>
              <a:spcBef>
                <a:spcPts val="4190"/>
              </a:spcBef>
            </a:pPr>
            <a:r>
              <a:rPr sz="4000" spc="-40" dirty="0">
                <a:solidFill>
                  <a:srgbClr val="FFFFFF"/>
                </a:solidFill>
                <a:latin typeface="Arial"/>
                <a:cs typeface="Arial"/>
              </a:rPr>
              <a:t>&lt;html&gt;</a:t>
            </a:r>
            <a:endParaRPr sz="4000">
              <a:latin typeface="Arial"/>
              <a:cs typeface="Arial"/>
            </a:endParaRPr>
          </a:p>
          <a:p>
            <a:pPr marL="845185">
              <a:lnSpc>
                <a:spcPts val="4750"/>
              </a:lnSpc>
            </a:pPr>
            <a:r>
              <a:rPr sz="4000" spc="-85" dirty="0">
                <a:solidFill>
                  <a:srgbClr val="FFFFFF"/>
                </a:solidFill>
                <a:latin typeface="Arial"/>
                <a:cs typeface="Arial"/>
              </a:rPr>
              <a:t>&lt;body&gt;</a:t>
            </a:r>
            <a:endParaRPr sz="4000">
              <a:latin typeface="Arial"/>
              <a:cs typeface="Arial"/>
            </a:endParaRPr>
          </a:p>
          <a:p>
            <a:pPr marL="1188085">
              <a:lnSpc>
                <a:spcPts val="4750"/>
              </a:lnSpc>
            </a:pPr>
            <a:r>
              <a:rPr sz="4000" spc="-25" dirty="0">
                <a:solidFill>
                  <a:srgbClr val="FFFFFF"/>
                </a:solidFill>
                <a:latin typeface="Arial"/>
                <a:cs typeface="Arial"/>
              </a:rPr>
              <a:t>&lt;div&gt;jQuery&lt;/div&gt;</a:t>
            </a:r>
            <a:endParaRPr sz="4000">
              <a:latin typeface="Arial"/>
              <a:cs typeface="Arial"/>
            </a:endParaRPr>
          </a:p>
          <a:p>
            <a:pPr marL="1188085">
              <a:lnSpc>
                <a:spcPts val="4700"/>
              </a:lnSpc>
            </a:pPr>
            <a:r>
              <a:rPr sz="4000" spc="-10" dirty="0">
                <a:solidFill>
                  <a:srgbClr val="FFFFFF"/>
                </a:solidFill>
                <a:latin typeface="Arial"/>
                <a:cs typeface="Arial"/>
              </a:rPr>
              <a:t>&lt;div</a:t>
            </a:r>
            <a:r>
              <a:rPr sz="4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15" dirty="0">
                <a:solidFill>
                  <a:srgbClr val="FFFFFF"/>
                </a:solidFill>
                <a:latin typeface="Arial"/>
                <a:cs typeface="Arial"/>
              </a:rPr>
              <a:t>id=”foo”&gt;example&lt;/div&gt;</a:t>
            </a:r>
            <a:endParaRPr sz="4000">
              <a:latin typeface="Arial"/>
              <a:cs typeface="Arial"/>
            </a:endParaRPr>
          </a:p>
          <a:p>
            <a:pPr marL="845185">
              <a:lnSpc>
                <a:spcPts val="4750"/>
              </a:lnSpc>
            </a:pPr>
            <a:r>
              <a:rPr sz="4000" spc="-65" dirty="0">
                <a:solidFill>
                  <a:srgbClr val="FFFFFF"/>
                </a:solidFill>
                <a:latin typeface="Arial"/>
                <a:cs typeface="Arial"/>
              </a:rPr>
              <a:t>&lt;/body&gt;</a:t>
            </a:r>
            <a:endParaRPr sz="4000">
              <a:latin typeface="Arial"/>
              <a:cs typeface="Arial"/>
            </a:endParaRPr>
          </a:p>
          <a:p>
            <a:pPr marL="502284"/>
            <a:r>
              <a:rPr sz="4000" spc="-25" dirty="0">
                <a:solidFill>
                  <a:srgbClr val="FFFFFF"/>
                </a:solidFill>
                <a:latin typeface="Arial"/>
                <a:cs typeface="Arial"/>
              </a:rPr>
              <a:t>&lt;/html&gt;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18631" y="2489200"/>
            <a:ext cx="32639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3031" y="1612900"/>
            <a:ext cx="125095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71031" y="3771900"/>
            <a:ext cx="10337800" cy="386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80931" y="266700"/>
            <a:ext cx="8089900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346032" y="254000"/>
            <a:ext cx="73310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5" dirty="0"/>
              <a:t>Moving </a:t>
            </a:r>
            <a:r>
              <a:rPr spc="-110" dirty="0"/>
              <a:t>Elements</a:t>
            </a:r>
            <a:r>
              <a:rPr spc="-155" dirty="0"/>
              <a:t> </a:t>
            </a:r>
            <a:r>
              <a:rPr spc="-145" dirty="0"/>
              <a:t>Examples</a:t>
            </a:r>
          </a:p>
        </p:txBody>
      </p:sp>
      <p:sp>
        <p:nvSpPr>
          <p:cNvPr id="9" name="object 9"/>
          <p:cNvSpPr/>
          <p:nvPr/>
        </p:nvSpPr>
        <p:spPr>
          <a:xfrm>
            <a:off x="5418931" y="2527300"/>
            <a:ext cx="718820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28131" y="1417319"/>
            <a:ext cx="12098020" cy="6073458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spcBef>
                <a:spcPts val="1540"/>
              </a:spcBef>
            </a:pPr>
            <a:r>
              <a:rPr sz="4800" spc="-195" dirty="0">
                <a:solidFill>
                  <a:srgbClr val="FFFFFF"/>
                </a:solidFill>
                <a:latin typeface="Arial"/>
                <a:cs typeface="Arial"/>
              </a:rPr>
              <a:t>Get </a:t>
            </a:r>
            <a:r>
              <a:rPr sz="4800" spc="-55" dirty="0">
                <a:solidFill>
                  <a:srgbClr val="FFFFFF"/>
                </a:solidFill>
                <a:latin typeface="Arial"/>
                <a:cs typeface="Arial"/>
              </a:rPr>
              <a:t>element </a:t>
            </a:r>
            <a:r>
              <a:rPr sz="4800" spc="15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4800" spc="-90" dirty="0">
                <a:solidFill>
                  <a:srgbClr val="FFFFFF"/>
                </a:solidFill>
                <a:latin typeface="Arial"/>
                <a:cs typeface="Arial"/>
              </a:rPr>
              <a:t>ID </a:t>
            </a:r>
            <a:r>
              <a:rPr sz="4800" spc="25" dirty="0">
                <a:solidFill>
                  <a:srgbClr val="FFFFFF"/>
                </a:solidFill>
                <a:latin typeface="Arial"/>
                <a:cs typeface="Arial"/>
              </a:rPr>
              <a:t>foo </a:t>
            </a:r>
            <a:r>
              <a:rPr sz="4800" spc="-140" dirty="0">
                <a:solidFill>
                  <a:srgbClr val="FFFFFF"/>
                </a:solidFill>
                <a:latin typeface="Arial"/>
                <a:cs typeface="Arial"/>
              </a:rPr>
              <a:t>and add </a:t>
            </a:r>
            <a:r>
              <a:rPr sz="4800" spc="-155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48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90" dirty="0">
                <a:solidFill>
                  <a:srgbClr val="FFFFFF"/>
                </a:solidFill>
                <a:latin typeface="Arial"/>
                <a:cs typeface="Arial"/>
              </a:rPr>
              <a:t>HTML.</a:t>
            </a:r>
            <a:endParaRPr sz="4800">
              <a:latin typeface="Arial"/>
              <a:cs typeface="Arial"/>
            </a:endParaRPr>
          </a:p>
          <a:p>
            <a:pPr marL="368300">
              <a:spcBef>
                <a:spcPts val="1440"/>
              </a:spcBef>
            </a:pPr>
            <a:r>
              <a:rPr sz="7200" spc="-37" baseline="3472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7200" spc="-37" baseline="3472" dirty="0">
                <a:solidFill>
                  <a:srgbClr val="CAF0FE"/>
                </a:solidFill>
                <a:latin typeface="Arial"/>
                <a:cs typeface="Arial"/>
              </a:rPr>
              <a:t>#foo</a:t>
            </a:r>
            <a:r>
              <a:rPr sz="7200" spc="-37" baseline="3472" dirty="0">
                <a:solidFill>
                  <a:srgbClr val="FFFFFF"/>
                </a:solidFill>
                <a:latin typeface="Arial"/>
                <a:cs typeface="Arial"/>
              </a:rPr>
              <a:t>”)</a:t>
            </a:r>
            <a:r>
              <a:rPr sz="4800" spc="-25" dirty="0">
                <a:solidFill>
                  <a:srgbClr val="E0EDD4"/>
                </a:solidFill>
                <a:latin typeface="Arial"/>
                <a:cs typeface="Arial"/>
              </a:rPr>
              <a:t>.append</a:t>
            </a:r>
            <a:r>
              <a:rPr sz="4800" spc="-25" dirty="0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sz="4800" spc="-25" dirty="0">
                <a:solidFill>
                  <a:srgbClr val="CAF0FE"/>
                </a:solidFill>
                <a:latin typeface="Arial"/>
                <a:cs typeface="Arial"/>
              </a:rPr>
              <a:t>&lt;p&gt;test&lt;/p&gt;</a:t>
            </a:r>
            <a:r>
              <a:rPr sz="4800" spc="-25" dirty="0">
                <a:solidFill>
                  <a:srgbClr val="FFFFFF"/>
                </a:solidFill>
                <a:latin typeface="Arial"/>
                <a:cs typeface="Arial"/>
              </a:rPr>
              <a:t>”);</a:t>
            </a:r>
            <a:endParaRPr sz="4800">
              <a:latin typeface="Arial"/>
              <a:cs typeface="Arial"/>
            </a:endParaRPr>
          </a:p>
          <a:p>
            <a:pPr marL="502284">
              <a:lnSpc>
                <a:spcPts val="4750"/>
              </a:lnSpc>
              <a:spcBef>
                <a:spcPts val="4190"/>
              </a:spcBef>
            </a:pPr>
            <a:r>
              <a:rPr sz="4000" spc="-40" dirty="0">
                <a:solidFill>
                  <a:srgbClr val="FFFFFF"/>
                </a:solidFill>
                <a:latin typeface="Arial"/>
                <a:cs typeface="Arial"/>
              </a:rPr>
              <a:t>&lt;html&gt;</a:t>
            </a:r>
            <a:endParaRPr sz="4000">
              <a:latin typeface="Arial"/>
              <a:cs typeface="Arial"/>
            </a:endParaRPr>
          </a:p>
          <a:p>
            <a:pPr marL="845185">
              <a:lnSpc>
                <a:spcPts val="4750"/>
              </a:lnSpc>
            </a:pPr>
            <a:r>
              <a:rPr sz="4000" spc="-85" dirty="0">
                <a:solidFill>
                  <a:srgbClr val="FFFFFF"/>
                </a:solidFill>
                <a:latin typeface="Arial"/>
                <a:cs typeface="Arial"/>
              </a:rPr>
              <a:t>&lt;body&gt;</a:t>
            </a:r>
            <a:endParaRPr sz="4000">
              <a:latin typeface="Arial"/>
              <a:cs typeface="Arial"/>
            </a:endParaRPr>
          </a:p>
          <a:p>
            <a:pPr marL="1188085">
              <a:lnSpc>
                <a:spcPts val="4750"/>
              </a:lnSpc>
            </a:pPr>
            <a:r>
              <a:rPr sz="4000" spc="-25" dirty="0">
                <a:solidFill>
                  <a:srgbClr val="FFFFFF"/>
                </a:solidFill>
                <a:latin typeface="Arial"/>
                <a:cs typeface="Arial"/>
              </a:rPr>
              <a:t>&lt;div&gt;jQuery&lt;/div&gt;</a:t>
            </a:r>
            <a:endParaRPr sz="4000">
              <a:latin typeface="Arial"/>
              <a:cs typeface="Arial"/>
            </a:endParaRPr>
          </a:p>
          <a:p>
            <a:pPr marL="1188085">
              <a:lnSpc>
                <a:spcPts val="4700"/>
              </a:lnSpc>
            </a:pPr>
            <a:r>
              <a:rPr sz="4000" spc="-10" dirty="0">
                <a:solidFill>
                  <a:srgbClr val="FFFFFF"/>
                </a:solidFill>
                <a:latin typeface="Arial"/>
                <a:cs typeface="Arial"/>
              </a:rPr>
              <a:t>&lt;div</a:t>
            </a:r>
            <a:r>
              <a:rPr sz="4000" spc="-35" dirty="0">
                <a:solidFill>
                  <a:srgbClr val="FFFFFF"/>
                </a:solidFill>
                <a:latin typeface="Arial"/>
                <a:cs typeface="Arial"/>
              </a:rPr>
              <a:t> id=”foo”&gt;example</a:t>
            </a:r>
            <a:r>
              <a:rPr sz="4000" spc="-35" dirty="0">
                <a:solidFill>
                  <a:srgbClr val="CAF0FE"/>
                </a:solidFill>
                <a:latin typeface="Arial"/>
                <a:cs typeface="Arial"/>
              </a:rPr>
              <a:t>&lt;p&gt;test&lt;/p&gt;</a:t>
            </a:r>
            <a:r>
              <a:rPr sz="4000" spc="-35" dirty="0">
                <a:solidFill>
                  <a:srgbClr val="FFFFFF"/>
                </a:solidFill>
                <a:latin typeface="Arial"/>
                <a:cs typeface="Arial"/>
              </a:rPr>
              <a:t>&lt;/div&gt;</a:t>
            </a:r>
            <a:endParaRPr sz="4000">
              <a:latin typeface="Arial"/>
              <a:cs typeface="Arial"/>
            </a:endParaRPr>
          </a:p>
          <a:p>
            <a:pPr marL="845185">
              <a:lnSpc>
                <a:spcPts val="4750"/>
              </a:lnSpc>
            </a:pPr>
            <a:r>
              <a:rPr sz="4000" spc="-65" dirty="0">
                <a:solidFill>
                  <a:srgbClr val="FFFFFF"/>
                </a:solidFill>
                <a:latin typeface="Arial"/>
                <a:cs typeface="Arial"/>
              </a:rPr>
              <a:t>&lt;/body&gt;</a:t>
            </a:r>
            <a:endParaRPr sz="4000">
              <a:latin typeface="Arial"/>
              <a:cs typeface="Arial"/>
            </a:endParaRPr>
          </a:p>
          <a:p>
            <a:pPr marL="502284"/>
            <a:r>
              <a:rPr sz="4000" spc="-25" dirty="0">
                <a:solidFill>
                  <a:srgbClr val="FFFFFF"/>
                </a:solidFill>
                <a:latin typeface="Arial"/>
                <a:cs typeface="Arial"/>
              </a:rPr>
              <a:t>&lt;/html&gt;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1031" y="3771900"/>
            <a:ext cx="7708900" cy="566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18631" y="2489200"/>
            <a:ext cx="24003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05931" y="1612900"/>
            <a:ext cx="119634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71032" y="1455420"/>
            <a:ext cx="11184255" cy="7868821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spcBef>
                <a:spcPts val="1240"/>
              </a:spcBef>
            </a:pPr>
            <a:r>
              <a:rPr sz="4800" spc="40" dirty="0">
                <a:solidFill>
                  <a:srgbClr val="FFFFFF"/>
                </a:solidFill>
                <a:latin typeface="Arial"/>
                <a:cs typeface="Arial"/>
              </a:rPr>
              <a:t>Move </a:t>
            </a:r>
            <a:r>
              <a:rPr sz="4800" spc="-65" dirty="0">
                <a:solidFill>
                  <a:srgbClr val="FFFFFF"/>
                </a:solidFill>
                <a:latin typeface="Arial"/>
                <a:cs typeface="Arial"/>
              </a:rPr>
              <a:t>paragraphs </a:t>
            </a:r>
            <a:r>
              <a:rPr sz="4800" spc="9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800" spc="-55" dirty="0">
                <a:solidFill>
                  <a:srgbClr val="FFFFFF"/>
                </a:solidFill>
                <a:latin typeface="Arial"/>
                <a:cs typeface="Arial"/>
              </a:rPr>
              <a:t>element </a:t>
            </a:r>
            <a:r>
              <a:rPr sz="4800" spc="15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4800" spc="-5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4800" spc="-4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165" dirty="0">
                <a:solidFill>
                  <a:srgbClr val="FFFFFF"/>
                </a:solidFill>
                <a:latin typeface="Arial"/>
                <a:cs typeface="Arial"/>
              </a:rPr>
              <a:t>“foo”</a:t>
            </a:r>
            <a:endParaRPr sz="4800">
              <a:latin typeface="Arial"/>
              <a:cs typeface="Arial"/>
            </a:endParaRPr>
          </a:p>
          <a:p>
            <a:pPr marL="25400">
              <a:spcBef>
                <a:spcPts val="1140"/>
              </a:spcBef>
            </a:pPr>
            <a:r>
              <a:rPr sz="4800" spc="6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800" spc="60" dirty="0">
                <a:solidFill>
                  <a:srgbClr val="CAF0FE"/>
                </a:solidFill>
                <a:latin typeface="Arial"/>
                <a:cs typeface="Arial"/>
              </a:rPr>
              <a:t>p</a:t>
            </a:r>
            <a:r>
              <a:rPr sz="4800" spc="60" dirty="0">
                <a:solidFill>
                  <a:srgbClr val="FFFFFF"/>
                </a:solidFill>
                <a:latin typeface="Arial"/>
                <a:cs typeface="Arial"/>
              </a:rPr>
              <a:t>”)</a:t>
            </a:r>
            <a:endParaRPr sz="4800">
              <a:latin typeface="Arial"/>
              <a:cs typeface="Arial"/>
            </a:endParaRPr>
          </a:p>
          <a:p>
            <a:pPr marL="159385">
              <a:lnSpc>
                <a:spcPts val="4750"/>
              </a:lnSpc>
              <a:spcBef>
                <a:spcPts val="4490"/>
              </a:spcBef>
            </a:pPr>
            <a:r>
              <a:rPr sz="4000" spc="-40" dirty="0">
                <a:solidFill>
                  <a:srgbClr val="FFFFFF"/>
                </a:solidFill>
                <a:latin typeface="Arial"/>
                <a:cs typeface="Arial"/>
              </a:rPr>
              <a:t>&lt;html&gt;</a:t>
            </a:r>
            <a:endParaRPr sz="4000">
              <a:latin typeface="Arial"/>
              <a:cs typeface="Arial"/>
            </a:endParaRPr>
          </a:p>
          <a:p>
            <a:pPr marL="502284">
              <a:lnSpc>
                <a:spcPts val="4750"/>
              </a:lnSpc>
            </a:pPr>
            <a:r>
              <a:rPr sz="4000" spc="-85" dirty="0">
                <a:solidFill>
                  <a:srgbClr val="FFFFFF"/>
                </a:solidFill>
                <a:latin typeface="Arial"/>
                <a:cs typeface="Arial"/>
              </a:rPr>
              <a:t>&lt;body&gt;</a:t>
            </a:r>
            <a:endParaRPr sz="4000">
              <a:latin typeface="Arial"/>
              <a:cs typeface="Arial"/>
            </a:endParaRPr>
          </a:p>
          <a:p>
            <a:pPr marL="845185">
              <a:lnSpc>
                <a:spcPts val="4750"/>
              </a:lnSpc>
            </a:pPr>
            <a:r>
              <a:rPr sz="4000" spc="-25" dirty="0">
                <a:solidFill>
                  <a:srgbClr val="FFFFFF"/>
                </a:solidFill>
                <a:latin typeface="Arial"/>
                <a:cs typeface="Arial"/>
              </a:rPr>
              <a:t>&lt;div&gt;jQuery</a:t>
            </a:r>
            <a:endParaRPr sz="4000">
              <a:latin typeface="Arial"/>
              <a:cs typeface="Arial"/>
            </a:endParaRPr>
          </a:p>
          <a:p>
            <a:pPr marL="1188085">
              <a:lnSpc>
                <a:spcPts val="4700"/>
              </a:lnSpc>
            </a:pPr>
            <a:r>
              <a:rPr sz="4000" spc="-80" dirty="0">
                <a:solidFill>
                  <a:srgbClr val="CAF0FE"/>
                </a:solidFill>
                <a:latin typeface="Arial"/>
                <a:cs typeface="Arial"/>
              </a:rPr>
              <a:t>&lt;p&gt;moving&lt;/p&gt;</a:t>
            </a:r>
            <a:endParaRPr sz="4000">
              <a:latin typeface="Arial"/>
              <a:cs typeface="Arial"/>
            </a:endParaRPr>
          </a:p>
          <a:p>
            <a:pPr marL="1188085">
              <a:lnSpc>
                <a:spcPts val="4750"/>
              </a:lnSpc>
            </a:pPr>
            <a:r>
              <a:rPr sz="4000" spc="-80" dirty="0">
                <a:solidFill>
                  <a:srgbClr val="CAF0FE"/>
                </a:solidFill>
                <a:latin typeface="Arial"/>
                <a:cs typeface="Arial"/>
              </a:rPr>
              <a:t>&lt;p&gt;paragraphs&lt;/p&gt;</a:t>
            </a:r>
            <a:endParaRPr sz="4000">
              <a:latin typeface="Arial"/>
              <a:cs typeface="Arial"/>
            </a:endParaRPr>
          </a:p>
          <a:p>
            <a:pPr marL="845185">
              <a:lnSpc>
                <a:spcPts val="4750"/>
              </a:lnSpc>
            </a:pPr>
            <a:r>
              <a:rPr sz="4000" spc="-20" dirty="0">
                <a:solidFill>
                  <a:srgbClr val="FFFFFF"/>
                </a:solidFill>
                <a:latin typeface="Arial"/>
                <a:cs typeface="Arial"/>
              </a:rPr>
              <a:t>&lt;/div&gt;</a:t>
            </a:r>
            <a:endParaRPr sz="4000">
              <a:latin typeface="Arial"/>
              <a:cs typeface="Arial"/>
            </a:endParaRPr>
          </a:p>
          <a:p>
            <a:pPr marL="845185">
              <a:lnSpc>
                <a:spcPts val="4700"/>
              </a:lnSpc>
            </a:pPr>
            <a:r>
              <a:rPr sz="4000" spc="-10" dirty="0">
                <a:solidFill>
                  <a:srgbClr val="FFFFFF"/>
                </a:solidFill>
                <a:latin typeface="Arial"/>
                <a:cs typeface="Arial"/>
              </a:rPr>
              <a:t>&lt;div</a:t>
            </a:r>
            <a:r>
              <a:rPr sz="4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15" dirty="0">
                <a:solidFill>
                  <a:srgbClr val="FFFFFF"/>
                </a:solidFill>
                <a:latin typeface="Arial"/>
                <a:cs typeface="Arial"/>
              </a:rPr>
              <a:t>id=”foo”&gt;example&lt;/div&gt;</a:t>
            </a:r>
            <a:endParaRPr sz="4000">
              <a:latin typeface="Arial"/>
              <a:cs typeface="Arial"/>
            </a:endParaRPr>
          </a:p>
          <a:p>
            <a:pPr marL="502284">
              <a:lnSpc>
                <a:spcPts val="4750"/>
              </a:lnSpc>
            </a:pPr>
            <a:r>
              <a:rPr sz="4000" spc="-65" dirty="0">
                <a:solidFill>
                  <a:srgbClr val="FFFFFF"/>
                </a:solidFill>
                <a:latin typeface="Arial"/>
                <a:cs typeface="Arial"/>
              </a:rPr>
              <a:t>&lt;/body&gt;</a:t>
            </a:r>
            <a:endParaRPr sz="4000">
              <a:latin typeface="Arial"/>
              <a:cs typeface="Arial"/>
            </a:endParaRPr>
          </a:p>
          <a:p>
            <a:pPr marL="159385"/>
            <a:r>
              <a:rPr sz="4000" spc="-25" dirty="0">
                <a:solidFill>
                  <a:srgbClr val="FFFFFF"/>
                </a:solidFill>
                <a:latin typeface="Arial"/>
                <a:cs typeface="Arial"/>
              </a:rPr>
              <a:t>&lt;/html&gt;</a:t>
            </a:r>
            <a:endParaRPr sz="4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80931" y="266700"/>
            <a:ext cx="8089900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346032" y="254000"/>
            <a:ext cx="73310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5" dirty="0"/>
              <a:t>Moving </a:t>
            </a:r>
            <a:r>
              <a:rPr spc="-110" dirty="0"/>
              <a:t>Elements</a:t>
            </a:r>
            <a:r>
              <a:rPr spc="-155" dirty="0"/>
              <a:t> </a:t>
            </a:r>
            <a:r>
              <a:rPr spc="-145" dirty="0"/>
              <a:t>Examples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5431" y="2832100"/>
            <a:ext cx="12166600" cy="334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75152" y="2825751"/>
            <a:ext cx="11351895" cy="31829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400" spc="-30" dirty="0">
                <a:solidFill>
                  <a:srgbClr val="FFFFFF"/>
                </a:solidFill>
                <a:latin typeface="Arial"/>
                <a:cs typeface="Arial"/>
              </a:rPr>
              <a:t>divs </a:t>
            </a:r>
            <a:r>
              <a:rPr sz="4400" spc="-19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4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65" dirty="0">
                <a:solidFill>
                  <a:srgbClr val="CAF0FE"/>
                </a:solidFill>
                <a:latin typeface="Arial"/>
                <a:cs typeface="Arial"/>
              </a:rPr>
              <a:t>document.getElementByTagName(‘div’);</a:t>
            </a:r>
            <a:endParaRPr sz="440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4200">
              <a:latin typeface="Times New Roman"/>
              <a:cs typeface="Times New Roman"/>
            </a:endParaRPr>
          </a:p>
          <a:p>
            <a:pPr marL="355600" marR="3982720" indent="-342900">
              <a:lnSpc>
                <a:spcPts val="4800"/>
              </a:lnSpc>
            </a:pPr>
            <a:r>
              <a:rPr sz="4400" spc="13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4400" spc="15" dirty="0">
                <a:solidFill>
                  <a:srgbClr val="FFFFFF"/>
                </a:solidFill>
                <a:latin typeface="Arial"/>
                <a:cs typeface="Arial"/>
              </a:rPr>
              <a:t>(i </a:t>
            </a:r>
            <a:r>
              <a:rPr sz="4400" spc="-195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0; </a:t>
            </a:r>
            <a:r>
              <a:rPr sz="4400" spc="105" dirty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4400" spc="-195" dirty="0">
                <a:solidFill>
                  <a:srgbClr val="FFFFFF"/>
                </a:solidFill>
                <a:latin typeface="Arial"/>
                <a:cs typeface="Arial"/>
              </a:rPr>
              <a:t>&lt; </a:t>
            </a:r>
            <a:r>
              <a:rPr sz="4400" spc="-25" dirty="0">
                <a:solidFill>
                  <a:srgbClr val="FFFFFF"/>
                </a:solidFill>
                <a:latin typeface="Arial"/>
                <a:cs typeface="Arial"/>
              </a:rPr>
              <a:t>divs.length; </a:t>
            </a:r>
            <a:r>
              <a:rPr sz="4400" spc="-90" dirty="0">
                <a:solidFill>
                  <a:srgbClr val="FFFFFF"/>
                </a:solidFill>
                <a:latin typeface="Arial"/>
                <a:cs typeface="Arial"/>
              </a:rPr>
              <a:t>i++)</a:t>
            </a:r>
            <a:r>
              <a:rPr sz="44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245" dirty="0">
                <a:solidFill>
                  <a:srgbClr val="FFFFFF"/>
                </a:solidFill>
                <a:latin typeface="Arial"/>
                <a:cs typeface="Arial"/>
              </a:rPr>
              <a:t>{  </a:t>
            </a:r>
            <a:r>
              <a:rPr sz="4400" dirty="0">
                <a:solidFill>
                  <a:srgbClr val="E0EDD4"/>
                </a:solidFill>
                <a:latin typeface="Arial"/>
                <a:cs typeface="Arial"/>
              </a:rPr>
              <a:t>divs[i].style.display </a:t>
            </a:r>
            <a:r>
              <a:rPr sz="4400" spc="-195" dirty="0">
                <a:solidFill>
                  <a:srgbClr val="E0EDD4"/>
                </a:solidFill>
                <a:latin typeface="Arial"/>
                <a:cs typeface="Arial"/>
              </a:rPr>
              <a:t>=</a:t>
            </a:r>
            <a:r>
              <a:rPr sz="4400" spc="-105" dirty="0">
                <a:solidFill>
                  <a:srgbClr val="E0EDD4"/>
                </a:solidFill>
                <a:latin typeface="Arial"/>
                <a:cs typeface="Arial"/>
              </a:rPr>
              <a:t> </a:t>
            </a:r>
            <a:r>
              <a:rPr sz="4400" spc="-15" dirty="0">
                <a:solidFill>
                  <a:srgbClr val="E0EDD4"/>
                </a:solidFill>
                <a:latin typeface="Arial"/>
                <a:cs typeface="Arial"/>
              </a:rPr>
              <a:t>‘none’;</a:t>
            </a:r>
            <a:endParaRPr sz="4400">
              <a:latin typeface="Arial"/>
              <a:cs typeface="Arial"/>
            </a:endParaRPr>
          </a:p>
          <a:p>
            <a:pPr marL="12700">
              <a:lnSpc>
                <a:spcPts val="4720"/>
              </a:lnSpc>
            </a:pPr>
            <a:r>
              <a:rPr sz="4400" spc="245" dirty="0">
                <a:solidFill>
                  <a:srgbClr val="FFFFFF"/>
                </a:solidFill>
                <a:latin typeface="Arial"/>
                <a:cs typeface="Arial"/>
              </a:rPr>
              <a:t>}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13831" y="1689100"/>
            <a:ext cx="11836400" cy="1193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17031" y="1644650"/>
            <a:ext cx="1081151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400" spc="-105" dirty="0"/>
              <a:t>Hide </a:t>
            </a:r>
            <a:r>
              <a:rPr sz="6400" spc="-40" dirty="0"/>
              <a:t>divs </a:t>
            </a:r>
            <a:r>
              <a:rPr sz="6400" spc="204" dirty="0"/>
              <a:t>with </a:t>
            </a:r>
            <a:r>
              <a:rPr sz="6400" spc="-60" dirty="0"/>
              <a:t>pure</a:t>
            </a:r>
            <a:r>
              <a:rPr sz="6400" spc="-335" dirty="0"/>
              <a:t> </a:t>
            </a:r>
            <a:r>
              <a:rPr sz="6400" spc="-65" dirty="0"/>
              <a:t>JavaScript</a:t>
            </a:r>
            <a:endParaRPr sz="6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1031" y="3771900"/>
            <a:ext cx="7708900" cy="566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18631" y="2489200"/>
            <a:ext cx="24003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05931" y="1612900"/>
            <a:ext cx="119634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80931" y="266700"/>
            <a:ext cx="8089900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346032" y="254000"/>
            <a:ext cx="73310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5" dirty="0"/>
              <a:t>Moving </a:t>
            </a:r>
            <a:r>
              <a:rPr spc="-110" dirty="0"/>
              <a:t>Elements</a:t>
            </a:r>
            <a:r>
              <a:rPr spc="-155" dirty="0"/>
              <a:t> </a:t>
            </a:r>
            <a:r>
              <a:rPr spc="-145" dirty="0"/>
              <a:t>Examples</a:t>
            </a:r>
          </a:p>
        </p:txBody>
      </p:sp>
      <p:sp>
        <p:nvSpPr>
          <p:cNvPr id="9" name="object 9"/>
          <p:cNvSpPr/>
          <p:nvPr/>
        </p:nvSpPr>
        <p:spPr>
          <a:xfrm>
            <a:off x="4593431" y="2565400"/>
            <a:ext cx="581660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71032" y="1379220"/>
            <a:ext cx="11184255" cy="7945765"/>
          </a:xfrm>
          <a:prstGeom prst="rect">
            <a:avLst/>
          </a:prstGeom>
        </p:spPr>
        <p:txBody>
          <a:bodyPr vert="horz" wrap="square" lIns="0" tIns="233680" rIns="0" bIns="0" rtlCol="0">
            <a:spAutoFit/>
          </a:bodyPr>
          <a:lstStyle/>
          <a:p>
            <a:pPr marL="12700">
              <a:spcBef>
                <a:spcPts val="1840"/>
              </a:spcBef>
            </a:pPr>
            <a:r>
              <a:rPr sz="4800" spc="40" dirty="0">
                <a:solidFill>
                  <a:srgbClr val="FFFFFF"/>
                </a:solidFill>
                <a:latin typeface="Arial"/>
                <a:cs typeface="Arial"/>
              </a:rPr>
              <a:t>Move </a:t>
            </a:r>
            <a:r>
              <a:rPr sz="4800" spc="-65" dirty="0">
                <a:solidFill>
                  <a:srgbClr val="FFFFFF"/>
                </a:solidFill>
                <a:latin typeface="Arial"/>
                <a:cs typeface="Arial"/>
              </a:rPr>
              <a:t>paragraphs </a:t>
            </a:r>
            <a:r>
              <a:rPr sz="4800" spc="9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800" spc="-55" dirty="0">
                <a:solidFill>
                  <a:srgbClr val="FFFFFF"/>
                </a:solidFill>
                <a:latin typeface="Arial"/>
                <a:cs typeface="Arial"/>
              </a:rPr>
              <a:t>element </a:t>
            </a:r>
            <a:r>
              <a:rPr sz="4800" spc="15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4800" spc="-5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4800" spc="-4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165" dirty="0">
                <a:solidFill>
                  <a:srgbClr val="FFFFFF"/>
                </a:solidFill>
                <a:latin typeface="Arial"/>
                <a:cs typeface="Arial"/>
              </a:rPr>
              <a:t>“foo”</a:t>
            </a:r>
            <a:endParaRPr sz="4800">
              <a:latin typeface="Arial"/>
              <a:cs typeface="Arial"/>
            </a:endParaRPr>
          </a:p>
          <a:p>
            <a:pPr marL="25400">
              <a:spcBef>
                <a:spcPts val="1740"/>
              </a:spcBef>
            </a:pPr>
            <a:r>
              <a:rPr sz="7200" spc="-37" baseline="6944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7200" spc="-37" baseline="6944" dirty="0">
                <a:solidFill>
                  <a:srgbClr val="CAF0FE"/>
                </a:solidFill>
                <a:latin typeface="Arial"/>
                <a:cs typeface="Arial"/>
              </a:rPr>
              <a:t>p</a:t>
            </a:r>
            <a:r>
              <a:rPr sz="7200" spc="-37" baseline="6944" dirty="0">
                <a:solidFill>
                  <a:srgbClr val="FFFFFF"/>
                </a:solidFill>
                <a:latin typeface="Arial"/>
                <a:cs typeface="Arial"/>
              </a:rPr>
              <a:t>”)</a:t>
            </a:r>
            <a:r>
              <a:rPr sz="4800" spc="-2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4800" spc="-25" dirty="0">
                <a:solidFill>
                  <a:srgbClr val="E0EDD4"/>
                </a:solidFill>
                <a:latin typeface="Arial"/>
                <a:cs typeface="Arial"/>
              </a:rPr>
              <a:t>appendTo</a:t>
            </a:r>
            <a:r>
              <a:rPr sz="4800" spc="-25" dirty="0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sz="4800" spc="-25" dirty="0">
                <a:solidFill>
                  <a:srgbClr val="CAF0FE"/>
                </a:solidFill>
                <a:latin typeface="Arial"/>
                <a:cs typeface="Arial"/>
              </a:rPr>
              <a:t>#foo</a:t>
            </a:r>
            <a:r>
              <a:rPr sz="4800" spc="-25" dirty="0">
                <a:solidFill>
                  <a:srgbClr val="FFFFFF"/>
                </a:solidFill>
                <a:latin typeface="Arial"/>
                <a:cs typeface="Arial"/>
              </a:rPr>
              <a:t>”);</a:t>
            </a:r>
            <a:endParaRPr sz="4800">
              <a:latin typeface="Arial"/>
              <a:cs typeface="Arial"/>
            </a:endParaRPr>
          </a:p>
          <a:p>
            <a:pPr marL="159385">
              <a:lnSpc>
                <a:spcPts val="4750"/>
              </a:lnSpc>
              <a:spcBef>
                <a:spcPts val="3890"/>
              </a:spcBef>
            </a:pPr>
            <a:r>
              <a:rPr sz="4000" spc="-40" dirty="0">
                <a:solidFill>
                  <a:srgbClr val="FFFFFF"/>
                </a:solidFill>
                <a:latin typeface="Arial"/>
                <a:cs typeface="Arial"/>
              </a:rPr>
              <a:t>&lt;html&gt;</a:t>
            </a:r>
            <a:endParaRPr sz="4000">
              <a:latin typeface="Arial"/>
              <a:cs typeface="Arial"/>
            </a:endParaRPr>
          </a:p>
          <a:p>
            <a:pPr marL="502284">
              <a:lnSpc>
                <a:spcPts val="4750"/>
              </a:lnSpc>
            </a:pPr>
            <a:r>
              <a:rPr sz="4000" spc="-85" dirty="0">
                <a:solidFill>
                  <a:srgbClr val="FFFFFF"/>
                </a:solidFill>
                <a:latin typeface="Arial"/>
                <a:cs typeface="Arial"/>
              </a:rPr>
              <a:t>&lt;body&gt;</a:t>
            </a:r>
            <a:endParaRPr sz="4000">
              <a:latin typeface="Arial"/>
              <a:cs typeface="Arial"/>
            </a:endParaRPr>
          </a:p>
          <a:p>
            <a:pPr marL="845185">
              <a:lnSpc>
                <a:spcPts val="4750"/>
              </a:lnSpc>
            </a:pPr>
            <a:r>
              <a:rPr sz="4000" spc="-25" dirty="0">
                <a:solidFill>
                  <a:srgbClr val="FFFFFF"/>
                </a:solidFill>
                <a:latin typeface="Arial"/>
                <a:cs typeface="Arial"/>
              </a:rPr>
              <a:t>&lt;div&gt;jQuery</a:t>
            </a:r>
            <a:endParaRPr sz="4000">
              <a:latin typeface="Arial"/>
              <a:cs typeface="Arial"/>
            </a:endParaRPr>
          </a:p>
          <a:p>
            <a:pPr marL="1188085">
              <a:lnSpc>
                <a:spcPts val="4700"/>
              </a:lnSpc>
            </a:pPr>
            <a:r>
              <a:rPr sz="4000" spc="-80" dirty="0">
                <a:solidFill>
                  <a:srgbClr val="CAF0FE"/>
                </a:solidFill>
                <a:latin typeface="Arial"/>
                <a:cs typeface="Arial"/>
              </a:rPr>
              <a:t>&lt;p&gt;moving&lt;/p&gt;</a:t>
            </a:r>
            <a:endParaRPr sz="4000">
              <a:latin typeface="Arial"/>
              <a:cs typeface="Arial"/>
            </a:endParaRPr>
          </a:p>
          <a:p>
            <a:pPr marL="1188085">
              <a:lnSpc>
                <a:spcPts val="4750"/>
              </a:lnSpc>
            </a:pPr>
            <a:r>
              <a:rPr sz="4000" spc="-80" dirty="0">
                <a:solidFill>
                  <a:srgbClr val="CAF0FE"/>
                </a:solidFill>
                <a:latin typeface="Arial"/>
                <a:cs typeface="Arial"/>
              </a:rPr>
              <a:t>&lt;p&gt;paragraphs&lt;/p&gt;</a:t>
            </a:r>
            <a:endParaRPr sz="4000">
              <a:latin typeface="Arial"/>
              <a:cs typeface="Arial"/>
            </a:endParaRPr>
          </a:p>
          <a:p>
            <a:pPr marL="845185">
              <a:lnSpc>
                <a:spcPts val="4750"/>
              </a:lnSpc>
            </a:pPr>
            <a:r>
              <a:rPr sz="4000" spc="-20" dirty="0">
                <a:solidFill>
                  <a:srgbClr val="FFFFFF"/>
                </a:solidFill>
                <a:latin typeface="Arial"/>
                <a:cs typeface="Arial"/>
              </a:rPr>
              <a:t>&lt;/div&gt;</a:t>
            </a:r>
            <a:endParaRPr sz="4000">
              <a:latin typeface="Arial"/>
              <a:cs typeface="Arial"/>
            </a:endParaRPr>
          </a:p>
          <a:p>
            <a:pPr marL="845185">
              <a:lnSpc>
                <a:spcPts val="4700"/>
              </a:lnSpc>
            </a:pPr>
            <a:r>
              <a:rPr sz="4000" spc="-10" dirty="0">
                <a:solidFill>
                  <a:srgbClr val="FFFFFF"/>
                </a:solidFill>
                <a:latin typeface="Arial"/>
                <a:cs typeface="Arial"/>
              </a:rPr>
              <a:t>&lt;div</a:t>
            </a:r>
            <a:r>
              <a:rPr sz="4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15" dirty="0">
                <a:solidFill>
                  <a:srgbClr val="FFFFFF"/>
                </a:solidFill>
                <a:latin typeface="Arial"/>
                <a:cs typeface="Arial"/>
              </a:rPr>
              <a:t>id=”foo”&gt;example&lt;/div&gt;</a:t>
            </a:r>
            <a:endParaRPr sz="4000">
              <a:latin typeface="Arial"/>
              <a:cs typeface="Arial"/>
            </a:endParaRPr>
          </a:p>
          <a:p>
            <a:pPr marL="502284">
              <a:lnSpc>
                <a:spcPts val="4750"/>
              </a:lnSpc>
            </a:pPr>
            <a:r>
              <a:rPr sz="4000" spc="-65" dirty="0">
                <a:solidFill>
                  <a:srgbClr val="FFFFFF"/>
                </a:solidFill>
                <a:latin typeface="Arial"/>
                <a:cs typeface="Arial"/>
              </a:rPr>
              <a:t>&lt;/body&gt;</a:t>
            </a:r>
            <a:endParaRPr sz="4000">
              <a:latin typeface="Arial"/>
              <a:cs typeface="Arial"/>
            </a:endParaRPr>
          </a:p>
          <a:p>
            <a:pPr marL="159385"/>
            <a:r>
              <a:rPr sz="4000" spc="-25" dirty="0">
                <a:solidFill>
                  <a:srgbClr val="FFFFFF"/>
                </a:solidFill>
                <a:latin typeface="Arial"/>
                <a:cs typeface="Arial"/>
              </a:rPr>
              <a:t>&lt;/html&gt;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18631" y="2489200"/>
            <a:ext cx="24003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05931" y="1612900"/>
            <a:ext cx="119634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71031" y="3771900"/>
            <a:ext cx="6350000" cy="5664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80931" y="266700"/>
            <a:ext cx="8089900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346032" y="254000"/>
            <a:ext cx="73310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5" dirty="0"/>
              <a:t>Moving </a:t>
            </a:r>
            <a:r>
              <a:rPr spc="-110" dirty="0"/>
              <a:t>Elements</a:t>
            </a:r>
            <a:r>
              <a:rPr spc="-155" dirty="0"/>
              <a:t> </a:t>
            </a:r>
            <a:r>
              <a:rPr spc="-145" dirty="0"/>
              <a:t>Examples</a:t>
            </a:r>
          </a:p>
        </p:txBody>
      </p:sp>
      <p:sp>
        <p:nvSpPr>
          <p:cNvPr id="9" name="object 9"/>
          <p:cNvSpPr/>
          <p:nvPr/>
        </p:nvSpPr>
        <p:spPr>
          <a:xfrm>
            <a:off x="4593431" y="2565400"/>
            <a:ext cx="581660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71032" y="1379220"/>
            <a:ext cx="11184255" cy="7945765"/>
          </a:xfrm>
          <a:prstGeom prst="rect">
            <a:avLst/>
          </a:prstGeom>
        </p:spPr>
        <p:txBody>
          <a:bodyPr vert="horz" wrap="square" lIns="0" tIns="233680" rIns="0" bIns="0" rtlCol="0">
            <a:spAutoFit/>
          </a:bodyPr>
          <a:lstStyle/>
          <a:p>
            <a:pPr marL="12700">
              <a:spcBef>
                <a:spcPts val="1840"/>
              </a:spcBef>
            </a:pPr>
            <a:r>
              <a:rPr sz="4800" spc="40" dirty="0">
                <a:solidFill>
                  <a:srgbClr val="FFFFFF"/>
                </a:solidFill>
                <a:latin typeface="Arial"/>
                <a:cs typeface="Arial"/>
              </a:rPr>
              <a:t>Move </a:t>
            </a:r>
            <a:r>
              <a:rPr sz="4800" spc="-65" dirty="0">
                <a:solidFill>
                  <a:srgbClr val="FFFFFF"/>
                </a:solidFill>
                <a:latin typeface="Arial"/>
                <a:cs typeface="Arial"/>
              </a:rPr>
              <a:t>paragraphs </a:t>
            </a:r>
            <a:r>
              <a:rPr sz="4800" spc="9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800" spc="-55" dirty="0">
                <a:solidFill>
                  <a:srgbClr val="FFFFFF"/>
                </a:solidFill>
                <a:latin typeface="Arial"/>
                <a:cs typeface="Arial"/>
              </a:rPr>
              <a:t>element </a:t>
            </a:r>
            <a:r>
              <a:rPr sz="4800" spc="15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4800" spc="-5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4800" spc="-4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165" dirty="0">
                <a:solidFill>
                  <a:srgbClr val="FFFFFF"/>
                </a:solidFill>
                <a:latin typeface="Arial"/>
                <a:cs typeface="Arial"/>
              </a:rPr>
              <a:t>“foo”</a:t>
            </a:r>
            <a:endParaRPr sz="4800">
              <a:latin typeface="Arial"/>
              <a:cs typeface="Arial"/>
            </a:endParaRPr>
          </a:p>
          <a:p>
            <a:pPr marL="25400">
              <a:spcBef>
                <a:spcPts val="1740"/>
              </a:spcBef>
            </a:pPr>
            <a:r>
              <a:rPr sz="7200" spc="-37" baseline="6944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7200" spc="-37" baseline="6944" dirty="0">
                <a:solidFill>
                  <a:srgbClr val="CAF0FE"/>
                </a:solidFill>
                <a:latin typeface="Arial"/>
                <a:cs typeface="Arial"/>
              </a:rPr>
              <a:t>p</a:t>
            </a:r>
            <a:r>
              <a:rPr sz="7200" spc="-37" baseline="6944" dirty="0">
                <a:solidFill>
                  <a:srgbClr val="FFFFFF"/>
                </a:solidFill>
                <a:latin typeface="Arial"/>
                <a:cs typeface="Arial"/>
              </a:rPr>
              <a:t>”)</a:t>
            </a:r>
            <a:r>
              <a:rPr sz="4800" spc="-2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4800" spc="-25" dirty="0">
                <a:solidFill>
                  <a:srgbClr val="E0EDD4"/>
                </a:solidFill>
                <a:latin typeface="Arial"/>
                <a:cs typeface="Arial"/>
              </a:rPr>
              <a:t>appendTo</a:t>
            </a:r>
            <a:r>
              <a:rPr sz="4800" spc="-25" dirty="0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sz="4800" spc="-25" dirty="0">
                <a:solidFill>
                  <a:srgbClr val="CAF0FE"/>
                </a:solidFill>
                <a:latin typeface="Arial"/>
                <a:cs typeface="Arial"/>
              </a:rPr>
              <a:t>#foo</a:t>
            </a:r>
            <a:r>
              <a:rPr sz="4800" spc="-25" dirty="0">
                <a:solidFill>
                  <a:srgbClr val="FFFFFF"/>
                </a:solidFill>
                <a:latin typeface="Arial"/>
                <a:cs typeface="Arial"/>
              </a:rPr>
              <a:t>”);</a:t>
            </a:r>
            <a:endParaRPr sz="4800">
              <a:latin typeface="Arial"/>
              <a:cs typeface="Arial"/>
            </a:endParaRPr>
          </a:p>
          <a:p>
            <a:pPr marL="159385">
              <a:lnSpc>
                <a:spcPts val="4750"/>
              </a:lnSpc>
              <a:spcBef>
                <a:spcPts val="3890"/>
              </a:spcBef>
            </a:pPr>
            <a:r>
              <a:rPr sz="4000" spc="-40" dirty="0">
                <a:solidFill>
                  <a:srgbClr val="FFFFFF"/>
                </a:solidFill>
                <a:latin typeface="Arial"/>
                <a:cs typeface="Arial"/>
              </a:rPr>
              <a:t>&lt;html&gt;</a:t>
            </a:r>
            <a:endParaRPr sz="4000">
              <a:latin typeface="Arial"/>
              <a:cs typeface="Arial"/>
            </a:endParaRPr>
          </a:p>
          <a:p>
            <a:pPr marL="502284">
              <a:lnSpc>
                <a:spcPts val="4750"/>
              </a:lnSpc>
            </a:pPr>
            <a:r>
              <a:rPr sz="4000" spc="-85" dirty="0">
                <a:solidFill>
                  <a:srgbClr val="FFFFFF"/>
                </a:solidFill>
                <a:latin typeface="Arial"/>
                <a:cs typeface="Arial"/>
              </a:rPr>
              <a:t>&lt;body&gt;</a:t>
            </a:r>
            <a:endParaRPr sz="4000">
              <a:latin typeface="Arial"/>
              <a:cs typeface="Arial"/>
            </a:endParaRPr>
          </a:p>
          <a:p>
            <a:pPr marL="845185">
              <a:lnSpc>
                <a:spcPts val="4750"/>
              </a:lnSpc>
            </a:pPr>
            <a:r>
              <a:rPr sz="4000" spc="-25" dirty="0">
                <a:solidFill>
                  <a:srgbClr val="FFFFFF"/>
                </a:solidFill>
                <a:latin typeface="Arial"/>
                <a:cs typeface="Arial"/>
              </a:rPr>
              <a:t>&lt;div&gt;jQuery&lt;/div&gt;</a:t>
            </a:r>
            <a:endParaRPr sz="4000">
              <a:latin typeface="Arial"/>
              <a:cs typeface="Arial"/>
            </a:endParaRPr>
          </a:p>
          <a:p>
            <a:pPr marL="845185">
              <a:lnSpc>
                <a:spcPts val="4700"/>
              </a:lnSpc>
            </a:pPr>
            <a:r>
              <a:rPr sz="4000" spc="-10" dirty="0">
                <a:solidFill>
                  <a:srgbClr val="FFFFFF"/>
                </a:solidFill>
                <a:latin typeface="Arial"/>
                <a:cs typeface="Arial"/>
              </a:rPr>
              <a:t>&lt;div</a:t>
            </a:r>
            <a:r>
              <a:rPr sz="4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15" dirty="0">
                <a:solidFill>
                  <a:srgbClr val="FFFFFF"/>
                </a:solidFill>
                <a:latin typeface="Arial"/>
                <a:cs typeface="Arial"/>
              </a:rPr>
              <a:t>id=”foo”&gt;example</a:t>
            </a:r>
            <a:endParaRPr sz="4000">
              <a:latin typeface="Arial"/>
              <a:cs typeface="Arial"/>
            </a:endParaRPr>
          </a:p>
          <a:p>
            <a:pPr marL="1188085">
              <a:lnSpc>
                <a:spcPts val="4750"/>
              </a:lnSpc>
            </a:pPr>
            <a:r>
              <a:rPr sz="4000" spc="-80" dirty="0">
                <a:solidFill>
                  <a:srgbClr val="CAF0FE"/>
                </a:solidFill>
                <a:latin typeface="Arial"/>
                <a:cs typeface="Arial"/>
              </a:rPr>
              <a:t>&lt;p&gt;moving&lt;/p&gt;</a:t>
            </a:r>
            <a:endParaRPr sz="4000">
              <a:latin typeface="Arial"/>
              <a:cs typeface="Arial"/>
            </a:endParaRPr>
          </a:p>
          <a:p>
            <a:pPr marR="4504055" algn="ctr">
              <a:lnSpc>
                <a:spcPts val="4750"/>
              </a:lnSpc>
            </a:pPr>
            <a:r>
              <a:rPr sz="4000" spc="-80" dirty="0">
                <a:solidFill>
                  <a:srgbClr val="CAF0FE"/>
                </a:solidFill>
                <a:latin typeface="Arial"/>
                <a:cs typeface="Arial"/>
              </a:rPr>
              <a:t>&lt;p&gt;paragraphs&lt;/p&gt;</a:t>
            </a:r>
            <a:endParaRPr sz="4000">
              <a:latin typeface="Arial"/>
              <a:cs typeface="Arial"/>
            </a:endParaRPr>
          </a:p>
          <a:p>
            <a:pPr marL="845185">
              <a:lnSpc>
                <a:spcPts val="4700"/>
              </a:lnSpc>
            </a:pPr>
            <a:r>
              <a:rPr sz="4000" spc="-20" dirty="0">
                <a:solidFill>
                  <a:srgbClr val="FFFFFF"/>
                </a:solidFill>
                <a:latin typeface="Arial"/>
                <a:cs typeface="Arial"/>
              </a:rPr>
              <a:t>&lt;/div&gt;</a:t>
            </a:r>
            <a:endParaRPr sz="4000">
              <a:latin typeface="Arial"/>
              <a:cs typeface="Arial"/>
            </a:endParaRPr>
          </a:p>
          <a:p>
            <a:pPr marL="502284">
              <a:lnSpc>
                <a:spcPts val="4750"/>
              </a:lnSpc>
            </a:pPr>
            <a:r>
              <a:rPr sz="4000" spc="-65" dirty="0">
                <a:solidFill>
                  <a:srgbClr val="FFFFFF"/>
                </a:solidFill>
                <a:latin typeface="Arial"/>
                <a:cs typeface="Arial"/>
              </a:rPr>
              <a:t>&lt;/body&gt;</a:t>
            </a:r>
            <a:endParaRPr sz="4000">
              <a:latin typeface="Arial"/>
              <a:cs typeface="Arial"/>
            </a:endParaRPr>
          </a:p>
          <a:p>
            <a:pPr marL="159385"/>
            <a:r>
              <a:rPr sz="4000" spc="-25" dirty="0">
                <a:solidFill>
                  <a:srgbClr val="FFFFFF"/>
                </a:solidFill>
                <a:latin typeface="Arial"/>
                <a:cs typeface="Arial"/>
              </a:rPr>
              <a:t>&lt;/html&gt;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1931" y="254000"/>
            <a:ext cx="34290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27032" y="241300"/>
            <a:ext cx="2668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/>
              <a:t>Attributes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1931" y="254000"/>
            <a:ext cx="34290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27032" y="241300"/>
            <a:ext cx="2668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/>
              <a:t>Attributes</a:t>
            </a:r>
          </a:p>
        </p:txBody>
      </p:sp>
      <p:sp>
        <p:nvSpPr>
          <p:cNvPr id="6" name="object 6"/>
          <p:cNvSpPr/>
          <p:nvPr/>
        </p:nvSpPr>
        <p:spPr>
          <a:xfrm>
            <a:off x="2891631" y="3263900"/>
            <a:ext cx="33401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05931" y="2247900"/>
            <a:ext cx="17653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71031" y="1950720"/>
            <a:ext cx="2392680" cy="2057400"/>
          </a:xfrm>
          <a:prstGeom prst="rect">
            <a:avLst/>
          </a:prstGeom>
        </p:spPr>
        <p:txBody>
          <a:bodyPr vert="horz" wrap="square" lIns="0" tIns="297180" rIns="0" bIns="0" rtlCol="0">
            <a:spAutoFit/>
          </a:bodyPr>
          <a:lstStyle/>
          <a:p>
            <a:pPr marL="12700">
              <a:spcBef>
                <a:spcPts val="2340"/>
              </a:spcBef>
            </a:pPr>
            <a:r>
              <a:rPr sz="4800" spc="-195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endParaRPr sz="4800">
              <a:latin typeface="Arial"/>
              <a:cs typeface="Arial"/>
            </a:endParaRPr>
          </a:p>
          <a:p>
            <a:pPr marL="62865">
              <a:spcBef>
                <a:spcPts val="2240"/>
              </a:spcBef>
            </a:pPr>
            <a:r>
              <a:rPr sz="4800" spc="85" dirty="0">
                <a:solidFill>
                  <a:srgbClr val="E0EDD4"/>
                </a:solidFill>
                <a:latin typeface="Arial"/>
                <a:cs typeface="Arial"/>
              </a:rPr>
              <a:t>.attr(</a:t>
            </a:r>
            <a:r>
              <a:rPr sz="4800" spc="110" dirty="0">
                <a:solidFill>
                  <a:srgbClr val="CAF0FE"/>
                </a:solidFill>
                <a:latin typeface="Arial"/>
                <a:cs typeface="Arial"/>
              </a:rPr>
              <a:t>‘id’</a:t>
            </a:r>
            <a:r>
              <a:rPr sz="4800" spc="-90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1931" y="254000"/>
            <a:ext cx="34290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27032" y="241300"/>
            <a:ext cx="2668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/>
              <a:t>Attributes</a:t>
            </a:r>
          </a:p>
        </p:txBody>
      </p:sp>
      <p:sp>
        <p:nvSpPr>
          <p:cNvPr id="6" name="object 6"/>
          <p:cNvSpPr/>
          <p:nvPr/>
        </p:nvSpPr>
        <p:spPr>
          <a:xfrm>
            <a:off x="2891631" y="3263900"/>
            <a:ext cx="33401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05931" y="2247900"/>
            <a:ext cx="17653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82131" y="4445000"/>
            <a:ext cx="2578100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71031" y="1950720"/>
            <a:ext cx="2392680" cy="3238500"/>
          </a:xfrm>
          <a:prstGeom prst="rect">
            <a:avLst/>
          </a:prstGeom>
        </p:spPr>
        <p:txBody>
          <a:bodyPr vert="horz" wrap="square" lIns="0" tIns="297180" rIns="0" bIns="0" rtlCol="0">
            <a:spAutoFit/>
          </a:bodyPr>
          <a:lstStyle/>
          <a:p>
            <a:pPr marL="12700">
              <a:spcBef>
                <a:spcPts val="2340"/>
              </a:spcBef>
            </a:pPr>
            <a:r>
              <a:rPr sz="4800" spc="-195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endParaRPr sz="4800">
              <a:latin typeface="Arial"/>
              <a:cs typeface="Arial"/>
            </a:endParaRPr>
          </a:p>
          <a:p>
            <a:pPr marL="62865">
              <a:spcBef>
                <a:spcPts val="2240"/>
              </a:spcBef>
            </a:pPr>
            <a:r>
              <a:rPr sz="4800" spc="85" dirty="0">
                <a:solidFill>
                  <a:srgbClr val="E0EDD4"/>
                </a:solidFill>
                <a:latin typeface="Arial"/>
                <a:cs typeface="Arial"/>
              </a:rPr>
              <a:t>.attr(</a:t>
            </a:r>
            <a:r>
              <a:rPr sz="4800" spc="110" dirty="0">
                <a:solidFill>
                  <a:srgbClr val="CAF0FE"/>
                </a:solidFill>
                <a:latin typeface="Arial"/>
                <a:cs typeface="Arial"/>
              </a:rPr>
              <a:t>‘id’</a:t>
            </a:r>
            <a:r>
              <a:rPr sz="4800" spc="-90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  <a:p>
            <a:pPr marL="88900">
              <a:spcBef>
                <a:spcPts val="3540"/>
              </a:spcBef>
            </a:pPr>
            <a:r>
              <a:rPr sz="4800" spc="-10" dirty="0">
                <a:solidFill>
                  <a:srgbClr val="E0EDD4"/>
                </a:solidFill>
                <a:latin typeface="Arial"/>
                <a:cs typeface="Arial"/>
              </a:rPr>
              <a:t>.html()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1931" y="254000"/>
            <a:ext cx="34290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27032" y="241300"/>
            <a:ext cx="2668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/>
              <a:t>Attributes</a:t>
            </a:r>
          </a:p>
        </p:txBody>
      </p:sp>
      <p:sp>
        <p:nvSpPr>
          <p:cNvPr id="6" name="object 6"/>
          <p:cNvSpPr/>
          <p:nvPr/>
        </p:nvSpPr>
        <p:spPr>
          <a:xfrm>
            <a:off x="2891631" y="3263900"/>
            <a:ext cx="33401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05931" y="2247900"/>
            <a:ext cx="17653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82131" y="4445000"/>
            <a:ext cx="2578100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07531" y="5651500"/>
            <a:ext cx="215900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71031" y="1950720"/>
            <a:ext cx="2392680" cy="4445000"/>
          </a:xfrm>
          <a:prstGeom prst="rect">
            <a:avLst/>
          </a:prstGeom>
        </p:spPr>
        <p:txBody>
          <a:bodyPr vert="horz" wrap="square" lIns="0" tIns="297180" rIns="0" bIns="0" rtlCol="0">
            <a:spAutoFit/>
          </a:bodyPr>
          <a:lstStyle/>
          <a:p>
            <a:pPr marL="12700">
              <a:spcBef>
                <a:spcPts val="2340"/>
              </a:spcBef>
            </a:pPr>
            <a:r>
              <a:rPr sz="4800" spc="-195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endParaRPr sz="4800">
              <a:latin typeface="Arial"/>
              <a:cs typeface="Arial"/>
            </a:endParaRPr>
          </a:p>
          <a:p>
            <a:pPr marL="62865">
              <a:spcBef>
                <a:spcPts val="2240"/>
              </a:spcBef>
            </a:pPr>
            <a:r>
              <a:rPr sz="4800" spc="85" dirty="0">
                <a:solidFill>
                  <a:srgbClr val="E0EDD4"/>
                </a:solidFill>
                <a:latin typeface="Arial"/>
                <a:cs typeface="Arial"/>
              </a:rPr>
              <a:t>.attr(</a:t>
            </a:r>
            <a:r>
              <a:rPr sz="4800" spc="110" dirty="0">
                <a:solidFill>
                  <a:srgbClr val="CAF0FE"/>
                </a:solidFill>
                <a:latin typeface="Arial"/>
                <a:cs typeface="Arial"/>
              </a:rPr>
              <a:t>‘id’</a:t>
            </a:r>
            <a:r>
              <a:rPr sz="4800" spc="-90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  <a:p>
            <a:pPr marL="88900">
              <a:spcBef>
                <a:spcPts val="3540"/>
              </a:spcBef>
            </a:pPr>
            <a:r>
              <a:rPr sz="4800" spc="-10" dirty="0">
                <a:solidFill>
                  <a:srgbClr val="E0EDD4"/>
                </a:solidFill>
                <a:latin typeface="Arial"/>
                <a:cs typeface="Arial"/>
              </a:rPr>
              <a:t>.html()</a:t>
            </a:r>
            <a:endParaRPr sz="4800">
              <a:latin typeface="Arial"/>
              <a:cs typeface="Arial"/>
            </a:endParaRPr>
          </a:p>
          <a:p>
            <a:pPr marL="114300">
              <a:spcBef>
                <a:spcPts val="3740"/>
              </a:spcBef>
            </a:pPr>
            <a:r>
              <a:rPr sz="4800" spc="-75" dirty="0">
                <a:solidFill>
                  <a:srgbClr val="E0EDD4"/>
                </a:solidFill>
                <a:latin typeface="Arial"/>
                <a:cs typeface="Arial"/>
              </a:rPr>
              <a:t>.val()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1931" y="254000"/>
            <a:ext cx="34290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27032" y="241300"/>
            <a:ext cx="2668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/>
              <a:t>Attributes</a:t>
            </a:r>
          </a:p>
        </p:txBody>
      </p:sp>
      <p:sp>
        <p:nvSpPr>
          <p:cNvPr id="6" name="object 6"/>
          <p:cNvSpPr/>
          <p:nvPr/>
        </p:nvSpPr>
        <p:spPr>
          <a:xfrm>
            <a:off x="2891631" y="3263900"/>
            <a:ext cx="33401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05931" y="2247900"/>
            <a:ext cx="17653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82131" y="4445000"/>
            <a:ext cx="2578100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07531" y="5651500"/>
            <a:ext cx="215900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07531" y="6883400"/>
            <a:ext cx="3606800" cy="965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171031" y="1950720"/>
            <a:ext cx="2863850" cy="5676900"/>
          </a:xfrm>
          <a:prstGeom prst="rect">
            <a:avLst/>
          </a:prstGeom>
        </p:spPr>
        <p:txBody>
          <a:bodyPr vert="horz" wrap="square" lIns="0" tIns="297180" rIns="0" bIns="0" rtlCol="0">
            <a:spAutoFit/>
          </a:bodyPr>
          <a:lstStyle/>
          <a:p>
            <a:pPr marL="12700">
              <a:spcBef>
                <a:spcPts val="2340"/>
              </a:spcBef>
            </a:pPr>
            <a:r>
              <a:rPr sz="4800" spc="-195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endParaRPr sz="4800">
              <a:latin typeface="Arial"/>
              <a:cs typeface="Arial"/>
            </a:endParaRPr>
          </a:p>
          <a:p>
            <a:pPr marL="62865">
              <a:spcBef>
                <a:spcPts val="2240"/>
              </a:spcBef>
            </a:pPr>
            <a:r>
              <a:rPr sz="4800" spc="80" dirty="0">
                <a:solidFill>
                  <a:srgbClr val="E0EDD4"/>
                </a:solidFill>
                <a:latin typeface="Arial"/>
                <a:cs typeface="Arial"/>
              </a:rPr>
              <a:t>.attr(</a:t>
            </a:r>
            <a:r>
              <a:rPr sz="4800" spc="80" dirty="0">
                <a:solidFill>
                  <a:srgbClr val="CAF0FE"/>
                </a:solidFill>
                <a:latin typeface="Arial"/>
                <a:cs typeface="Arial"/>
              </a:rPr>
              <a:t>‘id’</a:t>
            </a:r>
            <a:r>
              <a:rPr sz="4800" spc="80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  <a:p>
            <a:pPr marL="88900">
              <a:spcBef>
                <a:spcPts val="3540"/>
              </a:spcBef>
            </a:pPr>
            <a:r>
              <a:rPr sz="4800" spc="-10" dirty="0">
                <a:solidFill>
                  <a:srgbClr val="E0EDD4"/>
                </a:solidFill>
                <a:latin typeface="Arial"/>
                <a:cs typeface="Arial"/>
              </a:rPr>
              <a:t>.html()</a:t>
            </a:r>
            <a:endParaRPr sz="4800">
              <a:latin typeface="Arial"/>
              <a:cs typeface="Arial"/>
            </a:endParaRPr>
          </a:p>
          <a:p>
            <a:pPr marL="114300">
              <a:spcBef>
                <a:spcPts val="3740"/>
              </a:spcBef>
            </a:pPr>
            <a:r>
              <a:rPr sz="4800" spc="-75" dirty="0">
                <a:solidFill>
                  <a:srgbClr val="E0EDD4"/>
                </a:solidFill>
                <a:latin typeface="Arial"/>
                <a:cs typeface="Arial"/>
              </a:rPr>
              <a:t>.val()</a:t>
            </a:r>
            <a:endParaRPr sz="4800">
              <a:latin typeface="Arial"/>
              <a:cs typeface="Arial"/>
            </a:endParaRPr>
          </a:p>
          <a:p>
            <a:pPr marL="114300">
              <a:spcBef>
                <a:spcPts val="3940"/>
              </a:spcBef>
            </a:pPr>
            <a:r>
              <a:rPr sz="4800" spc="-155" dirty="0">
                <a:solidFill>
                  <a:srgbClr val="E0EDD4"/>
                </a:solidFill>
                <a:latin typeface="Arial"/>
                <a:cs typeface="Arial"/>
              </a:rPr>
              <a:t>.css(</a:t>
            </a:r>
            <a:r>
              <a:rPr sz="4800" spc="160" dirty="0">
                <a:solidFill>
                  <a:srgbClr val="CAF0FE"/>
                </a:solidFill>
                <a:latin typeface="Arial"/>
                <a:cs typeface="Arial"/>
              </a:rPr>
              <a:t>“top”</a:t>
            </a:r>
            <a:r>
              <a:rPr sz="4800" spc="-90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1931" y="254000"/>
            <a:ext cx="34290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27032" y="241300"/>
            <a:ext cx="2668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/>
              <a:t>Attributes</a:t>
            </a:r>
          </a:p>
        </p:txBody>
      </p:sp>
      <p:sp>
        <p:nvSpPr>
          <p:cNvPr id="6" name="object 6"/>
          <p:cNvSpPr/>
          <p:nvPr/>
        </p:nvSpPr>
        <p:spPr>
          <a:xfrm>
            <a:off x="2891631" y="3263900"/>
            <a:ext cx="33401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05931" y="2247900"/>
            <a:ext cx="17653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82131" y="4445000"/>
            <a:ext cx="2578100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07531" y="5651500"/>
            <a:ext cx="215900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07531" y="8140700"/>
            <a:ext cx="2844800" cy="965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07531" y="6883400"/>
            <a:ext cx="3606800" cy="965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71031" y="1950720"/>
            <a:ext cx="2863850" cy="6934200"/>
          </a:xfrm>
          <a:prstGeom prst="rect">
            <a:avLst/>
          </a:prstGeom>
        </p:spPr>
        <p:txBody>
          <a:bodyPr vert="horz" wrap="square" lIns="0" tIns="297180" rIns="0" bIns="0" rtlCol="0">
            <a:spAutoFit/>
          </a:bodyPr>
          <a:lstStyle/>
          <a:p>
            <a:pPr marL="12700">
              <a:spcBef>
                <a:spcPts val="2340"/>
              </a:spcBef>
            </a:pPr>
            <a:r>
              <a:rPr sz="4800" spc="-195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endParaRPr sz="4800">
              <a:latin typeface="Arial"/>
              <a:cs typeface="Arial"/>
            </a:endParaRPr>
          </a:p>
          <a:p>
            <a:pPr marL="62865">
              <a:spcBef>
                <a:spcPts val="2240"/>
              </a:spcBef>
            </a:pPr>
            <a:r>
              <a:rPr sz="4800" spc="80" dirty="0">
                <a:solidFill>
                  <a:srgbClr val="E0EDD4"/>
                </a:solidFill>
                <a:latin typeface="Arial"/>
                <a:cs typeface="Arial"/>
              </a:rPr>
              <a:t>.attr(</a:t>
            </a:r>
            <a:r>
              <a:rPr sz="4800" spc="80" dirty="0">
                <a:solidFill>
                  <a:srgbClr val="CAF0FE"/>
                </a:solidFill>
                <a:latin typeface="Arial"/>
                <a:cs typeface="Arial"/>
              </a:rPr>
              <a:t>‘id’</a:t>
            </a:r>
            <a:r>
              <a:rPr sz="4800" spc="80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  <a:p>
            <a:pPr marL="88900">
              <a:spcBef>
                <a:spcPts val="3540"/>
              </a:spcBef>
            </a:pPr>
            <a:r>
              <a:rPr sz="4800" spc="-10" dirty="0">
                <a:solidFill>
                  <a:srgbClr val="E0EDD4"/>
                </a:solidFill>
                <a:latin typeface="Arial"/>
                <a:cs typeface="Arial"/>
              </a:rPr>
              <a:t>.html()</a:t>
            </a:r>
            <a:endParaRPr sz="4800">
              <a:latin typeface="Arial"/>
              <a:cs typeface="Arial"/>
            </a:endParaRPr>
          </a:p>
          <a:p>
            <a:pPr marL="114300">
              <a:spcBef>
                <a:spcPts val="3740"/>
              </a:spcBef>
            </a:pPr>
            <a:r>
              <a:rPr sz="4800" spc="-75" dirty="0">
                <a:solidFill>
                  <a:srgbClr val="E0EDD4"/>
                </a:solidFill>
                <a:latin typeface="Arial"/>
                <a:cs typeface="Arial"/>
              </a:rPr>
              <a:t>.val()</a:t>
            </a:r>
            <a:endParaRPr sz="4800">
              <a:latin typeface="Arial"/>
              <a:cs typeface="Arial"/>
            </a:endParaRPr>
          </a:p>
          <a:p>
            <a:pPr marL="114300">
              <a:spcBef>
                <a:spcPts val="3940"/>
              </a:spcBef>
            </a:pPr>
            <a:r>
              <a:rPr sz="4800" spc="-155" dirty="0">
                <a:solidFill>
                  <a:srgbClr val="E0EDD4"/>
                </a:solidFill>
                <a:latin typeface="Arial"/>
                <a:cs typeface="Arial"/>
              </a:rPr>
              <a:t>.css(</a:t>
            </a:r>
            <a:r>
              <a:rPr sz="4800" spc="160" dirty="0">
                <a:solidFill>
                  <a:srgbClr val="CAF0FE"/>
                </a:solidFill>
                <a:latin typeface="Arial"/>
                <a:cs typeface="Arial"/>
              </a:rPr>
              <a:t>“top”</a:t>
            </a:r>
            <a:r>
              <a:rPr sz="4800" spc="-90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  <a:p>
            <a:pPr marL="114300">
              <a:spcBef>
                <a:spcPts val="4140"/>
              </a:spcBef>
            </a:pPr>
            <a:r>
              <a:rPr sz="4800" spc="-20" dirty="0">
                <a:solidFill>
                  <a:srgbClr val="E0EDD4"/>
                </a:solidFill>
                <a:latin typeface="Arial"/>
                <a:cs typeface="Arial"/>
              </a:rPr>
              <a:t>.width()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7032" y="241300"/>
            <a:ext cx="2668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/>
              <a:t>Attributes</a:t>
            </a:r>
          </a:p>
        </p:txBody>
      </p:sp>
      <p:sp>
        <p:nvSpPr>
          <p:cNvPr id="3" name="object 3"/>
          <p:cNvSpPr/>
          <p:nvPr/>
        </p:nvSpPr>
        <p:spPr>
          <a:xfrm>
            <a:off x="2891631" y="3263900"/>
            <a:ext cx="3340100" cy="96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05931" y="2247900"/>
            <a:ext cx="17653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82131" y="4445000"/>
            <a:ext cx="25781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07531" y="5651500"/>
            <a:ext cx="21590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49431" y="2247900"/>
            <a:ext cx="1739900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09731" y="3263900"/>
            <a:ext cx="486410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314531" y="1950720"/>
            <a:ext cx="3883660" cy="2057400"/>
          </a:xfrm>
          <a:prstGeom prst="rect">
            <a:avLst/>
          </a:prstGeom>
        </p:spPr>
        <p:txBody>
          <a:bodyPr vert="horz" wrap="square" lIns="0" tIns="297180" rIns="0" bIns="0" rtlCol="0">
            <a:spAutoFit/>
          </a:bodyPr>
          <a:lstStyle/>
          <a:p>
            <a:pPr marL="12700">
              <a:spcBef>
                <a:spcPts val="2340"/>
              </a:spcBef>
            </a:pPr>
            <a:r>
              <a:rPr sz="4800" spc="-85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4800">
              <a:latin typeface="Arial"/>
              <a:cs typeface="Arial"/>
            </a:endParaRPr>
          </a:p>
          <a:p>
            <a:pPr marL="37465">
              <a:spcBef>
                <a:spcPts val="2240"/>
              </a:spcBef>
            </a:pPr>
            <a:r>
              <a:rPr sz="4800" spc="85" dirty="0">
                <a:solidFill>
                  <a:srgbClr val="E0EDD4"/>
                </a:solidFill>
                <a:latin typeface="Arial"/>
                <a:cs typeface="Arial"/>
              </a:rPr>
              <a:t>.attr(</a:t>
            </a:r>
            <a:r>
              <a:rPr sz="4800" spc="85" dirty="0">
                <a:solidFill>
                  <a:srgbClr val="CAF0FE"/>
                </a:solidFill>
                <a:latin typeface="Arial"/>
                <a:cs typeface="Arial"/>
              </a:rPr>
              <a:t>‘id’,</a:t>
            </a:r>
            <a:r>
              <a:rPr sz="4800" spc="-110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4800" spc="75" dirty="0">
                <a:solidFill>
                  <a:srgbClr val="CAF0FE"/>
                </a:solidFill>
                <a:latin typeface="Arial"/>
                <a:cs typeface="Arial"/>
              </a:rPr>
              <a:t>‘foo’</a:t>
            </a:r>
            <a:r>
              <a:rPr sz="4800" spc="75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69831" y="3365500"/>
            <a:ext cx="1739900" cy="762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00031" y="3632200"/>
            <a:ext cx="863600" cy="127000"/>
          </a:xfrm>
          <a:custGeom>
            <a:avLst/>
            <a:gdLst/>
            <a:ahLst/>
            <a:cxnLst/>
            <a:rect l="l" t="t" r="r" b="b"/>
            <a:pathLst>
              <a:path w="863600" h="127000">
                <a:moveTo>
                  <a:pt x="0" y="0"/>
                </a:moveTo>
                <a:lnTo>
                  <a:pt x="863600" y="0"/>
                </a:lnTo>
                <a:lnTo>
                  <a:pt x="8636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41710" y="3451859"/>
            <a:ext cx="487680" cy="48768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0"/>
                </a:moveTo>
                <a:lnTo>
                  <a:pt x="121920" y="243839"/>
                </a:lnTo>
                <a:lnTo>
                  <a:pt x="0" y="487679"/>
                </a:lnTo>
                <a:lnTo>
                  <a:pt x="487680" y="2438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07531" y="8140700"/>
            <a:ext cx="2844800" cy="965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07531" y="6883400"/>
            <a:ext cx="3606800" cy="965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171031" y="1950720"/>
            <a:ext cx="2863850" cy="6934200"/>
          </a:xfrm>
          <a:prstGeom prst="rect">
            <a:avLst/>
          </a:prstGeom>
        </p:spPr>
        <p:txBody>
          <a:bodyPr vert="horz" wrap="square" lIns="0" tIns="297180" rIns="0" bIns="0" rtlCol="0">
            <a:spAutoFit/>
          </a:bodyPr>
          <a:lstStyle/>
          <a:p>
            <a:pPr marL="12700">
              <a:spcBef>
                <a:spcPts val="2340"/>
              </a:spcBef>
            </a:pPr>
            <a:r>
              <a:rPr sz="4800" spc="-195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endParaRPr sz="4800">
              <a:latin typeface="Arial"/>
              <a:cs typeface="Arial"/>
            </a:endParaRPr>
          </a:p>
          <a:p>
            <a:pPr marL="62865">
              <a:spcBef>
                <a:spcPts val="2240"/>
              </a:spcBef>
            </a:pPr>
            <a:r>
              <a:rPr sz="4800" spc="80" dirty="0">
                <a:solidFill>
                  <a:srgbClr val="E0EDD4"/>
                </a:solidFill>
                <a:latin typeface="Arial"/>
                <a:cs typeface="Arial"/>
              </a:rPr>
              <a:t>.attr(</a:t>
            </a:r>
            <a:r>
              <a:rPr sz="4800" spc="80" dirty="0">
                <a:solidFill>
                  <a:srgbClr val="CAF0FE"/>
                </a:solidFill>
                <a:latin typeface="Arial"/>
                <a:cs typeface="Arial"/>
              </a:rPr>
              <a:t>‘id’</a:t>
            </a:r>
            <a:r>
              <a:rPr sz="4800" spc="80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  <a:p>
            <a:pPr marL="88900">
              <a:spcBef>
                <a:spcPts val="3540"/>
              </a:spcBef>
            </a:pPr>
            <a:r>
              <a:rPr sz="4800" spc="-10" dirty="0">
                <a:solidFill>
                  <a:srgbClr val="E0EDD4"/>
                </a:solidFill>
                <a:latin typeface="Arial"/>
                <a:cs typeface="Arial"/>
              </a:rPr>
              <a:t>.html()</a:t>
            </a:r>
            <a:endParaRPr sz="4800">
              <a:latin typeface="Arial"/>
              <a:cs typeface="Arial"/>
            </a:endParaRPr>
          </a:p>
          <a:p>
            <a:pPr marL="114300">
              <a:spcBef>
                <a:spcPts val="3740"/>
              </a:spcBef>
            </a:pPr>
            <a:r>
              <a:rPr sz="4800" spc="-75" dirty="0">
                <a:solidFill>
                  <a:srgbClr val="E0EDD4"/>
                </a:solidFill>
                <a:latin typeface="Arial"/>
                <a:cs typeface="Arial"/>
              </a:rPr>
              <a:t>.val()</a:t>
            </a:r>
            <a:endParaRPr sz="4800">
              <a:latin typeface="Arial"/>
              <a:cs typeface="Arial"/>
            </a:endParaRPr>
          </a:p>
          <a:p>
            <a:pPr marL="114300">
              <a:spcBef>
                <a:spcPts val="3940"/>
              </a:spcBef>
            </a:pPr>
            <a:r>
              <a:rPr sz="4800" spc="-155" dirty="0">
                <a:solidFill>
                  <a:srgbClr val="E0EDD4"/>
                </a:solidFill>
                <a:latin typeface="Arial"/>
                <a:cs typeface="Arial"/>
              </a:rPr>
              <a:t>.css(</a:t>
            </a:r>
            <a:r>
              <a:rPr sz="4800" spc="160" dirty="0">
                <a:solidFill>
                  <a:srgbClr val="CAF0FE"/>
                </a:solidFill>
                <a:latin typeface="Arial"/>
                <a:cs typeface="Arial"/>
              </a:rPr>
              <a:t>“top”</a:t>
            </a:r>
            <a:r>
              <a:rPr sz="4800" spc="-90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  <a:p>
            <a:pPr marL="114300">
              <a:spcBef>
                <a:spcPts val="4140"/>
              </a:spcBef>
            </a:pPr>
            <a:r>
              <a:rPr sz="4800" spc="-20" dirty="0">
                <a:solidFill>
                  <a:srgbClr val="E0EDD4"/>
                </a:solidFill>
                <a:latin typeface="Arial"/>
                <a:cs typeface="Arial"/>
              </a:rPr>
              <a:t>.width()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7032" y="241300"/>
            <a:ext cx="2668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/>
              <a:t>Attributes</a:t>
            </a:r>
          </a:p>
        </p:txBody>
      </p:sp>
      <p:sp>
        <p:nvSpPr>
          <p:cNvPr id="3" name="object 3"/>
          <p:cNvSpPr/>
          <p:nvPr/>
        </p:nvSpPr>
        <p:spPr>
          <a:xfrm>
            <a:off x="2891631" y="3263900"/>
            <a:ext cx="3340100" cy="96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05931" y="2247900"/>
            <a:ext cx="17653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82131" y="4445000"/>
            <a:ext cx="25781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07531" y="5651500"/>
            <a:ext cx="21590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82531" y="4546600"/>
            <a:ext cx="1739900" cy="762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12731" y="4813300"/>
            <a:ext cx="863600" cy="127000"/>
          </a:xfrm>
          <a:custGeom>
            <a:avLst/>
            <a:gdLst/>
            <a:ahLst/>
            <a:cxnLst/>
            <a:rect l="l" t="t" r="r" b="b"/>
            <a:pathLst>
              <a:path w="863600" h="127000">
                <a:moveTo>
                  <a:pt x="0" y="0"/>
                </a:moveTo>
                <a:lnTo>
                  <a:pt x="863600" y="0"/>
                </a:lnTo>
                <a:lnTo>
                  <a:pt x="8636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54410" y="4632959"/>
            <a:ext cx="487680" cy="48768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0"/>
                </a:moveTo>
                <a:lnTo>
                  <a:pt x="121920" y="243839"/>
                </a:lnTo>
                <a:lnTo>
                  <a:pt x="0" y="487679"/>
                </a:lnTo>
                <a:lnTo>
                  <a:pt x="487680" y="2438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00231" y="4470400"/>
            <a:ext cx="570230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49431" y="2247900"/>
            <a:ext cx="1739900" cy="965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09731" y="3263900"/>
            <a:ext cx="4864100" cy="965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14531" y="1950720"/>
            <a:ext cx="4914900" cy="3263900"/>
          </a:xfrm>
          <a:prstGeom prst="rect">
            <a:avLst/>
          </a:prstGeom>
        </p:spPr>
        <p:txBody>
          <a:bodyPr vert="horz" wrap="square" lIns="0" tIns="297180" rIns="0" bIns="0" rtlCol="0">
            <a:spAutoFit/>
          </a:bodyPr>
          <a:lstStyle/>
          <a:p>
            <a:pPr marL="12700">
              <a:spcBef>
                <a:spcPts val="2340"/>
              </a:spcBef>
            </a:pPr>
            <a:r>
              <a:rPr sz="4800" spc="-85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4800">
              <a:latin typeface="Arial"/>
              <a:cs typeface="Arial"/>
            </a:endParaRPr>
          </a:p>
          <a:p>
            <a:pPr marL="37465">
              <a:spcBef>
                <a:spcPts val="2240"/>
              </a:spcBef>
            </a:pPr>
            <a:r>
              <a:rPr sz="4800" spc="85" dirty="0">
                <a:solidFill>
                  <a:srgbClr val="E0EDD4"/>
                </a:solidFill>
                <a:latin typeface="Arial"/>
                <a:cs typeface="Arial"/>
              </a:rPr>
              <a:t>.attr(</a:t>
            </a:r>
            <a:r>
              <a:rPr sz="4800" spc="85" dirty="0">
                <a:solidFill>
                  <a:srgbClr val="CAF0FE"/>
                </a:solidFill>
                <a:latin typeface="Arial"/>
                <a:cs typeface="Arial"/>
              </a:rPr>
              <a:t>‘id’,</a:t>
            </a:r>
            <a:r>
              <a:rPr sz="4800" spc="-50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4800" spc="75" dirty="0">
                <a:solidFill>
                  <a:srgbClr val="CAF0FE"/>
                </a:solidFill>
                <a:latin typeface="Arial"/>
                <a:cs typeface="Arial"/>
              </a:rPr>
              <a:t>‘foo’</a:t>
            </a:r>
            <a:r>
              <a:rPr sz="4800" spc="75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  <a:p>
            <a:pPr marL="63500">
              <a:spcBef>
                <a:spcPts val="3740"/>
              </a:spcBef>
            </a:pPr>
            <a:r>
              <a:rPr sz="4800" spc="-20" dirty="0">
                <a:solidFill>
                  <a:srgbClr val="E0EDD4"/>
                </a:solidFill>
                <a:latin typeface="Arial"/>
                <a:cs typeface="Arial"/>
              </a:rPr>
              <a:t>.html(</a:t>
            </a:r>
            <a:r>
              <a:rPr sz="4800" spc="-20" dirty="0">
                <a:solidFill>
                  <a:srgbClr val="CAF0FE"/>
                </a:solidFill>
                <a:latin typeface="Arial"/>
                <a:cs typeface="Arial"/>
              </a:rPr>
              <a:t>“&lt;p&gt;hi&lt;/p&gt;”</a:t>
            </a:r>
            <a:r>
              <a:rPr sz="4800" spc="-20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69831" y="3365500"/>
            <a:ext cx="1739900" cy="762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00031" y="3632200"/>
            <a:ext cx="863600" cy="127000"/>
          </a:xfrm>
          <a:custGeom>
            <a:avLst/>
            <a:gdLst/>
            <a:ahLst/>
            <a:cxnLst/>
            <a:rect l="l" t="t" r="r" b="b"/>
            <a:pathLst>
              <a:path w="863600" h="127000">
                <a:moveTo>
                  <a:pt x="0" y="0"/>
                </a:moveTo>
                <a:lnTo>
                  <a:pt x="863600" y="0"/>
                </a:lnTo>
                <a:lnTo>
                  <a:pt x="8636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41710" y="3451859"/>
            <a:ext cx="487680" cy="48768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0"/>
                </a:moveTo>
                <a:lnTo>
                  <a:pt x="121920" y="243839"/>
                </a:lnTo>
                <a:lnTo>
                  <a:pt x="0" y="487679"/>
                </a:lnTo>
                <a:lnTo>
                  <a:pt x="487680" y="2438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07531" y="8140700"/>
            <a:ext cx="2844800" cy="965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07531" y="6883400"/>
            <a:ext cx="3606800" cy="965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171031" y="1950720"/>
            <a:ext cx="2863850" cy="6934200"/>
          </a:xfrm>
          <a:prstGeom prst="rect">
            <a:avLst/>
          </a:prstGeom>
        </p:spPr>
        <p:txBody>
          <a:bodyPr vert="horz" wrap="square" lIns="0" tIns="297180" rIns="0" bIns="0" rtlCol="0">
            <a:spAutoFit/>
          </a:bodyPr>
          <a:lstStyle/>
          <a:p>
            <a:pPr marL="12700">
              <a:spcBef>
                <a:spcPts val="2340"/>
              </a:spcBef>
            </a:pPr>
            <a:r>
              <a:rPr sz="4800" spc="-195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endParaRPr sz="4800">
              <a:latin typeface="Arial"/>
              <a:cs typeface="Arial"/>
            </a:endParaRPr>
          </a:p>
          <a:p>
            <a:pPr marL="62865">
              <a:spcBef>
                <a:spcPts val="2240"/>
              </a:spcBef>
            </a:pPr>
            <a:r>
              <a:rPr sz="4800" spc="80" dirty="0">
                <a:solidFill>
                  <a:srgbClr val="E0EDD4"/>
                </a:solidFill>
                <a:latin typeface="Arial"/>
                <a:cs typeface="Arial"/>
              </a:rPr>
              <a:t>.attr(</a:t>
            </a:r>
            <a:r>
              <a:rPr sz="4800" spc="80" dirty="0">
                <a:solidFill>
                  <a:srgbClr val="CAF0FE"/>
                </a:solidFill>
                <a:latin typeface="Arial"/>
                <a:cs typeface="Arial"/>
              </a:rPr>
              <a:t>‘id’</a:t>
            </a:r>
            <a:r>
              <a:rPr sz="4800" spc="80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  <a:p>
            <a:pPr marL="88900">
              <a:spcBef>
                <a:spcPts val="3540"/>
              </a:spcBef>
            </a:pPr>
            <a:r>
              <a:rPr sz="4800" spc="-10" dirty="0">
                <a:solidFill>
                  <a:srgbClr val="E0EDD4"/>
                </a:solidFill>
                <a:latin typeface="Arial"/>
                <a:cs typeface="Arial"/>
              </a:rPr>
              <a:t>.html()</a:t>
            </a:r>
            <a:endParaRPr sz="4800">
              <a:latin typeface="Arial"/>
              <a:cs typeface="Arial"/>
            </a:endParaRPr>
          </a:p>
          <a:p>
            <a:pPr marL="114300">
              <a:spcBef>
                <a:spcPts val="3740"/>
              </a:spcBef>
            </a:pPr>
            <a:r>
              <a:rPr sz="4800" spc="-75" dirty="0">
                <a:solidFill>
                  <a:srgbClr val="E0EDD4"/>
                </a:solidFill>
                <a:latin typeface="Arial"/>
                <a:cs typeface="Arial"/>
              </a:rPr>
              <a:t>.val()</a:t>
            </a:r>
            <a:endParaRPr sz="4800">
              <a:latin typeface="Arial"/>
              <a:cs typeface="Arial"/>
            </a:endParaRPr>
          </a:p>
          <a:p>
            <a:pPr marL="114300">
              <a:spcBef>
                <a:spcPts val="3940"/>
              </a:spcBef>
            </a:pPr>
            <a:r>
              <a:rPr sz="4800" spc="-155" dirty="0">
                <a:solidFill>
                  <a:srgbClr val="E0EDD4"/>
                </a:solidFill>
                <a:latin typeface="Arial"/>
                <a:cs typeface="Arial"/>
              </a:rPr>
              <a:t>.css(</a:t>
            </a:r>
            <a:r>
              <a:rPr sz="4800" spc="160" dirty="0">
                <a:solidFill>
                  <a:srgbClr val="CAF0FE"/>
                </a:solidFill>
                <a:latin typeface="Arial"/>
                <a:cs typeface="Arial"/>
              </a:rPr>
              <a:t>“top”</a:t>
            </a:r>
            <a:r>
              <a:rPr sz="4800" spc="-90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  <a:p>
            <a:pPr marL="114300">
              <a:spcBef>
                <a:spcPts val="4140"/>
              </a:spcBef>
            </a:pPr>
            <a:r>
              <a:rPr sz="4800" spc="-20" dirty="0">
                <a:solidFill>
                  <a:srgbClr val="E0EDD4"/>
                </a:solidFill>
                <a:latin typeface="Arial"/>
                <a:cs typeface="Arial"/>
              </a:rPr>
              <a:t>.width()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5431" y="2832100"/>
            <a:ext cx="12166600" cy="334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13831" y="1689100"/>
            <a:ext cx="11836400" cy="1193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7031" y="1644650"/>
            <a:ext cx="1081151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400" spc="-105" dirty="0"/>
              <a:t>Hide </a:t>
            </a:r>
            <a:r>
              <a:rPr sz="6400" spc="-40" dirty="0"/>
              <a:t>divs </a:t>
            </a:r>
            <a:r>
              <a:rPr sz="6400" spc="204" dirty="0"/>
              <a:t>with </a:t>
            </a:r>
            <a:r>
              <a:rPr sz="6400" spc="-60" dirty="0"/>
              <a:t>pure</a:t>
            </a:r>
            <a:r>
              <a:rPr sz="6400" spc="-335" dirty="0"/>
              <a:t> </a:t>
            </a:r>
            <a:r>
              <a:rPr sz="6400" spc="-65" dirty="0"/>
              <a:t>JavaScript</a:t>
            </a:r>
            <a:endParaRPr sz="6400"/>
          </a:p>
        </p:txBody>
      </p:sp>
      <p:sp>
        <p:nvSpPr>
          <p:cNvPr id="7" name="object 7"/>
          <p:cNvSpPr/>
          <p:nvPr/>
        </p:nvSpPr>
        <p:spPr>
          <a:xfrm>
            <a:off x="4453731" y="7429500"/>
            <a:ext cx="6223000" cy="1193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15631" y="6184900"/>
            <a:ext cx="8534400" cy="1193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75152" y="2825750"/>
            <a:ext cx="11351895" cy="5640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400" spc="-30" dirty="0">
                <a:solidFill>
                  <a:srgbClr val="FFFFFF"/>
                </a:solidFill>
                <a:latin typeface="Arial"/>
                <a:cs typeface="Arial"/>
              </a:rPr>
              <a:t>divs </a:t>
            </a:r>
            <a:r>
              <a:rPr sz="4400" spc="-19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4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65" dirty="0">
                <a:solidFill>
                  <a:srgbClr val="CAF0FE"/>
                </a:solidFill>
                <a:latin typeface="Arial"/>
                <a:cs typeface="Arial"/>
              </a:rPr>
              <a:t>document.getElementByTagName(‘div’);</a:t>
            </a:r>
            <a:endParaRPr sz="440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4200">
              <a:latin typeface="Times New Roman"/>
              <a:cs typeface="Times New Roman"/>
            </a:endParaRPr>
          </a:p>
          <a:p>
            <a:pPr marL="355600" marR="3982720" indent="-342900">
              <a:lnSpc>
                <a:spcPts val="4800"/>
              </a:lnSpc>
            </a:pPr>
            <a:r>
              <a:rPr sz="4400" spc="13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4400" spc="15" dirty="0">
                <a:solidFill>
                  <a:srgbClr val="FFFFFF"/>
                </a:solidFill>
                <a:latin typeface="Arial"/>
                <a:cs typeface="Arial"/>
              </a:rPr>
              <a:t>(i </a:t>
            </a:r>
            <a:r>
              <a:rPr sz="4400" spc="-195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0; </a:t>
            </a:r>
            <a:r>
              <a:rPr sz="4400" spc="105" dirty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4400" spc="-195" dirty="0">
                <a:solidFill>
                  <a:srgbClr val="FFFFFF"/>
                </a:solidFill>
                <a:latin typeface="Arial"/>
                <a:cs typeface="Arial"/>
              </a:rPr>
              <a:t>&lt; </a:t>
            </a:r>
            <a:r>
              <a:rPr sz="4400" spc="-25" dirty="0">
                <a:solidFill>
                  <a:srgbClr val="FFFFFF"/>
                </a:solidFill>
                <a:latin typeface="Arial"/>
                <a:cs typeface="Arial"/>
              </a:rPr>
              <a:t>divs.length; </a:t>
            </a:r>
            <a:r>
              <a:rPr sz="4400" spc="-90" dirty="0">
                <a:solidFill>
                  <a:srgbClr val="FFFFFF"/>
                </a:solidFill>
                <a:latin typeface="Arial"/>
                <a:cs typeface="Arial"/>
              </a:rPr>
              <a:t>i++)</a:t>
            </a:r>
            <a:r>
              <a:rPr sz="44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245" dirty="0">
                <a:solidFill>
                  <a:srgbClr val="FFFFFF"/>
                </a:solidFill>
                <a:latin typeface="Arial"/>
                <a:cs typeface="Arial"/>
              </a:rPr>
              <a:t>{  </a:t>
            </a:r>
            <a:r>
              <a:rPr sz="4400" dirty="0">
                <a:solidFill>
                  <a:srgbClr val="E0EDD4"/>
                </a:solidFill>
                <a:latin typeface="Arial"/>
                <a:cs typeface="Arial"/>
              </a:rPr>
              <a:t>divs[i].style.display </a:t>
            </a:r>
            <a:r>
              <a:rPr sz="4400" spc="-195" dirty="0">
                <a:solidFill>
                  <a:srgbClr val="E0EDD4"/>
                </a:solidFill>
                <a:latin typeface="Arial"/>
                <a:cs typeface="Arial"/>
              </a:rPr>
              <a:t>=</a:t>
            </a:r>
            <a:r>
              <a:rPr sz="4400" spc="-105" dirty="0">
                <a:solidFill>
                  <a:srgbClr val="E0EDD4"/>
                </a:solidFill>
                <a:latin typeface="Arial"/>
                <a:cs typeface="Arial"/>
              </a:rPr>
              <a:t> </a:t>
            </a:r>
            <a:r>
              <a:rPr sz="4400" spc="-15" dirty="0">
                <a:solidFill>
                  <a:srgbClr val="E0EDD4"/>
                </a:solidFill>
                <a:latin typeface="Arial"/>
                <a:cs typeface="Arial"/>
              </a:rPr>
              <a:t>‘none’;</a:t>
            </a:r>
            <a:endParaRPr sz="4400">
              <a:latin typeface="Arial"/>
              <a:cs typeface="Arial"/>
            </a:endParaRPr>
          </a:p>
          <a:p>
            <a:pPr marL="12700">
              <a:lnSpc>
                <a:spcPts val="4720"/>
              </a:lnSpc>
            </a:pPr>
            <a:r>
              <a:rPr sz="4400" spc="245" dirty="0">
                <a:solidFill>
                  <a:srgbClr val="FFFFFF"/>
                </a:solidFill>
                <a:latin typeface="Arial"/>
                <a:cs typeface="Arial"/>
              </a:rPr>
              <a:t>}</a:t>
            </a:r>
            <a:endParaRPr sz="4400">
              <a:latin typeface="Arial"/>
              <a:cs typeface="Arial"/>
            </a:endParaRPr>
          </a:p>
          <a:p>
            <a:pPr marL="1656080">
              <a:spcBef>
                <a:spcPts val="1620"/>
              </a:spcBef>
            </a:pPr>
            <a:r>
              <a:rPr sz="6400" spc="-105" dirty="0">
                <a:solidFill>
                  <a:srgbClr val="FFFFFF"/>
                </a:solidFill>
                <a:latin typeface="Arial"/>
                <a:cs typeface="Arial"/>
              </a:rPr>
              <a:t>Hide </a:t>
            </a:r>
            <a:r>
              <a:rPr sz="6400" spc="-40" dirty="0">
                <a:solidFill>
                  <a:srgbClr val="FFFFFF"/>
                </a:solidFill>
                <a:latin typeface="Arial"/>
                <a:cs typeface="Arial"/>
              </a:rPr>
              <a:t>divs </a:t>
            </a:r>
            <a:r>
              <a:rPr sz="6400" spc="204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6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400" spc="-15" dirty="0">
                <a:solidFill>
                  <a:srgbClr val="FFFFFF"/>
                </a:solidFill>
                <a:latin typeface="Arial"/>
                <a:cs typeface="Arial"/>
              </a:rPr>
              <a:t>jQuery</a:t>
            </a:r>
            <a:endParaRPr sz="6400">
              <a:latin typeface="Arial"/>
              <a:cs typeface="Arial"/>
            </a:endParaRPr>
          </a:p>
          <a:p>
            <a:pPr marL="1688464">
              <a:spcBef>
                <a:spcPts val="2170"/>
              </a:spcBef>
            </a:pPr>
            <a:r>
              <a:rPr sz="6400" spc="5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6400" spc="5" dirty="0">
                <a:solidFill>
                  <a:srgbClr val="CAF0FE"/>
                </a:solidFill>
                <a:latin typeface="Arial"/>
                <a:cs typeface="Arial"/>
              </a:rPr>
              <a:t>div</a:t>
            </a:r>
            <a:r>
              <a:rPr sz="6400" spc="5" dirty="0">
                <a:solidFill>
                  <a:srgbClr val="FFFFFF"/>
                </a:solidFill>
                <a:latin typeface="Arial"/>
                <a:cs typeface="Arial"/>
              </a:rPr>
              <a:t>”).</a:t>
            </a:r>
            <a:r>
              <a:rPr sz="6400" spc="5" dirty="0">
                <a:solidFill>
                  <a:srgbClr val="E0EDD4"/>
                </a:solidFill>
                <a:latin typeface="Arial"/>
                <a:cs typeface="Arial"/>
              </a:rPr>
              <a:t>hide</a:t>
            </a:r>
            <a:r>
              <a:rPr sz="6400" spc="5" dirty="0">
                <a:solidFill>
                  <a:srgbClr val="FFFFFF"/>
                </a:solidFill>
                <a:latin typeface="Arial"/>
                <a:cs typeface="Arial"/>
              </a:rPr>
              <a:t>();</a:t>
            </a:r>
            <a:endParaRPr sz="6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7032" y="241300"/>
            <a:ext cx="2668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/>
              <a:t>Attributes</a:t>
            </a:r>
          </a:p>
        </p:txBody>
      </p:sp>
      <p:sp>
        <p:nvSpPr>
          <p:cNvPr id="3" name="object 3"/>
          <p:cNvSpPr/>
          <p:nvPr/>
        </p:nvSpPr>
        <p:spPr>
          <a:xfrm>
            <a:off x="2891631" y="3263900"/>
            <a:ext cx="3340100" cy="96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05931" y="2247900"/>
            <a:ext cx="17653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82131" y="4445000"/>
            <a:ext cx="25781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07531" y="5651500"/>
            <a:ext cx="21590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82531" y="4546600"/>
            <a:ext cx="1739900" cy="762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12731" y="4813300"/>
            <a:ext cx="863600" cy="127000"/>
          </a:xfrm>
          <a:custGeom>
            <a:avLst/>
            <a:gdLst/>
            <a:ahLst/>
            <a:cxnLst/>
            <a:rect l="l" t="t" r="r" b="b"/>
            <a:pathLst>
              <a:path w="863600" h="127000">
                <a:moveTo>
                  <a:pt x="0" y="0"/>
                </a:moveTo>
                <a:lnTo>
                  <a:pt x="863600" y="0"/>
                </a:lnTo>
                <a:lnTo>
                  <a:pt x="8636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54410" y="4632959"/>
            <a:ext cx="487680" cy="48768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0"/>
                </a:moveTo>
                <a:lnTo>
                  <a:pt x="121920" y="243839"/>
                </a:lnTo>
                <a:lnTo>
                  <a:pt x="0" y="487679"/>
                </a:lnTo>
                <a:lnTo>
                  <a:pt x="487680" y="2438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00231" y="4470400"/>
            <a:ext cx="570230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49431" y="2247900"/>
            <a:ext cx="1739900" cy="965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09731" y="3263900"/>
            <a:ext cx="4864100" cy="965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69831" y="3365500"/>
            <a:ext cx="1739900" cy="762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00031" y="3632200"/>
            <a:ext cx="863600" cy="127000"/>
          </a:xfrm>
          <a:custGeom>
            <a:avLst/>
            <a:gdLst/>
            <a:ahLst/>
            <a:cxnLst/>
            <a:rect l="l" t="t" r="r" b="b"/>
            <a:pathLst>
              <a:path w="863600" h="127000">
                <a:moveTo>
                  <a:pt x="0" y="0"/>
                </a:moveTo>
                <a:lnTo>
                  <a:pt x="863600" y="0"/>
                </a:lnTo>
                <a:lnTo>
                  <a:pt x="8636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41710" y="3451859"/>
            <a:ext cx="487680" cy="48768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0"/>
                </a:moveTo>
                <a:lnTo>
                  <a:pt x="121920" y="243839"/>
                </a:lnTo>
                <a:lnTo>
                  <a:pt x="0" y="487679"/>
                </a:lnTo>
                <a:lnTo>
                  <a:pt x="487680" y="2438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25631" y="5676900"/>
            <a:ext cx="4737100" cy="965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314531" y="1950720"/>
            <a:ext cx="4914900" cy="4470400"/>
          </a:xfrm>
          <a:prstGeom prst="rect">
            <a:avLst/>
          </a:prstGeom>
        </p:spPr>
        <p:txBody>
          <a:bodyPr vert="horz" wrap="square" lIns="0" tIns="297180" rIns="0" bIns="0" rtlCol="0">
            <a:spAutoFit/>
          </a:bodyPr>
          <a:lstStyle/>
          <a:p>
            <a:pPr marL="12700">
              <a:spcBef>
                <a:spcPts val="2340"/>
              </a:spcBef>
            </a:pPr>
            <a:r>
              <a:rPr sz="4800" spc="-85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4800">
              <a:latin typeface="Arial"/>
              <a:cs typeface="Arial"/>
            </a:endParaRPr>
          </a:p>
          <a:p>
            <a:pPr marL="37465">
              <a:spcBef>
                <a:spcPts val="2240"/>
              </a:spcBef>
            </a:pPr>
            <a:r>
              <a:rPr sz="4800" spc="85" dirty="0">
                <a:solidFill>
                  <a:srgbClr val="E0EDD4"/>
                </a:solidFill>
                <a:latin typeface="Arial"/>
                <a:cs typeface="Arial"/>
              </a:rPr>
              <a:t>.attr(</a:t>
            </a:r>
            <a:r>
              <a:rPr sz="4800" spc="85" dirty="0">
                <a:solidFill>
                  <a:srgbClr val="CAF0FE"/>
                </a:solidFill>
                <a:latin typeface="Arial"/>
                <a:cs typeface="Arial"/>
              </a:rPr>
              <a:t>‘id’,</a:t>
            </a:r>
            <a:r>
              <a:rPr sz="4800" spc="-50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4800" spc="75" dirty="0">
                <a:solidFill>
                  <a:srgbClr val="CAF0FE"/>
                </a:solidFill>
                <a:latin typeface="Arial"/>
                <a:cs typeface="Arial"/>
              </a:rPr>
              <a:t>‘foo’</a:t>
            </a:r>
            <a:r>
              <a:rPr sz="4800" spc="75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  <a:p>
            <a:pPr marL="63500">
              <a:spcBef>
                <a:spcPts val="3740"/>
              </a:spcBef>
            </a:pPr>
            <a:r>
              <a:rPr sz="4800" spc="-20" dirty="0">
                <a:solidFill>
                  <a:srgbClr val="E0EDD4"/>
                </a:solidFill>
                <a:latin typeface="Arial"/>
                <a:cs typeface="Arial"/>
              </a:rPr>
              <a:t>.html(</a:t>
            </a:r>
            <a:r>
              <a:rPr sz="4800" spc="-20" dirty="0">
                <a:solidFill>
                  <a:srgbClr val="CAF0FE"/>
                </a:solidFill>
                <a:latin typeface="Arial"/>
                <a:cs typeface="Arial"/>
              </a:rPr>
              <a:t>“&lt;p&gt;hi&lt;/p&gt;”</a:t>
            </a:r>
            <a:r>
              <a:rPr sz="4800" spc="-20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  <a:p>
            <a:pPr marL="88900">
              <a:spcBef>
                <a:spcPts val="3740"/>
              </a:spcBef>
            </a:pPr>
            <a:r>
              <a:rPr sz="4800" spc="5" dirty="0">
                <a:solidFill>
                  <a:srgbClr val="E0EDD4"/>
                </a:solidFill>
                <a:latin typeface="Arial"/>
                <a:cs typeface="Arial"/>
              </a:rPr>
              <a:t>.val(</a:t>
            </a:r>
            <a:r>
              <a:rPr sz="4800" spc="5" dirty="0">
                <a:solidFill>
                  <a:srgbClr val="CAF0FE"/>
                </a:solidFill>
                <a:latin typeface="Arial"/>
                <a:cs typeface="Arial"/>
              </a:rPr>
              <a:t>“new</a:t>
            </a:r>
            <a:r>
              <a:rPr sz="4800" spc="-50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4800" spc="65" dirty="0">
                <a:solidFill>
                  <a:srgbClr val="CAF0FE"/>
                </a:solidFill>
                <a:latin typeface="Arial"/>
                <a:cs typeface="Arial"/>
              </a:rPr>
              <a:t>val”</a:t>
            </a:r>
            <a:r>
              <a:rPr sz="4800" spc="65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307931" y="5778500"/>
            <a:ext cx="1739900" cy="762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38131" y="6045200"/>
            <a:ext cx="863600" cy="127000"/>
          </a:xfrm>
          <a:custGeom>
            <a:avLst/>
            <a:gdLst/>
            <a:ahLst/>
            <a:cxnLst/>
            <a:rect l="l" t="t" r="r" b="b"/>
            <a:pathLst>
              <a:path w="863600" h="127000">
                <a:moveTo>
                  <a:pt x="0" y="0"/>
                </a:moveTo>
                <a:lnTo>
                  <a:pt x="863600" y="0"/>
                </a:lnTo>
                <a:lnTo>
                  <a:pt x="8636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79810" y="5864859"/>
            <a:ext cx="487680" cy="48768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0"/>
                </a:moveTo>
                <a:lnTo>
                  <a:pt x="121920" y="243839"/>
                </a:lnTo>
                <a:lnTo>
                  <a:pt x="0" y="487679"/>
                </a:lnTo>
                <a:lnTo>
                  <a:pt x="487680" y="2438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07531" y="8140700"/>
            <a:ext cx="2844800" cy="965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07531" y="6883400"/>
            <a:ext cx="3606800" cy="965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171031" y="1950720"/>
            <a:ext cx="2863850" cy="6934200"/>
          </a:xfrm>
          <a:prstGeom prst="rect">
            <a:avLst/>
          </a:prstGeom>
        </p:spPr>
        <p:txBody>
          <a:bodyPr vert="horz" wrap="square" lIns="0" tIns="297180" rIns="0" bIns="0" rtlCol="0">
            <a:spAutoFit/>
          </a:bodyPr>
          <a:lstStyle/>
          <a:p>
            <a:pPr marL="12700">
              <a:spcBef>
                <a:spcPts val="2340"/>
              </a:spcBef>
            </a:pPr>
            <a:r>
              <a:rPr sz="4800" spc="-195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endParaRPr sz="4800">
              <a:latin typeface="Arial"/>
              <a:cs typeface="Arial"/>
            </a:endParaRPr>
          </a:p>
          <a:p>
            <a:pPr marL="62865">
              <a:spcBef>
                <a:spcPts val="2240"/>
              </a:spcBef>
            </a:pPr>
            <a:r>
              <a:rPr sz="4800" spc="80" dirty="0">
                <a:solidFill>
                  <a:srgbClr val="E0EDD4"/>
                </a:solidFill>
                <a:latin typeface="Arial"/>
                <a:cs typeface="Arial"/>
              </a:rPr>
              <a:t>.attr(</a:t>
            </a:r>
            <a:r>
              <a:rPr sz="4800" spc="80" dirty="0">
                <a:solidFill>
                  <a:srgbClr val="CAF0FE"/>
                </a:solidFill>
                <a:latin typeface="Arial"/>
                <a:cs typeface="Arial"/>
              </a:rPr>
              <a:t>‘id’</a:t>
            </a:r>
            <a:r>
              <a:rPr sz="4800" spc="80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  <a:p>
            <a:pPr marL="88900">
              <a:spcBef>
                <a:spcPts val="3540"/>
              </a:spcBef>
            </a:pPr>
            <a:r>
              <a:rPr sz="4800" spc="-10" dirty="0">
                <a:solidFill>
                  <a:srgbClr val="E0EDD4"/>
                </a:solidFill>
                <a:latin typeface="Arial"/>
                <a:cs typeface="Arial"/>
              </a:rPr>
              <a:t>.html()</a:t>
            </a:r>
            <a:endParaRPr sz="4800">
              <a:latin typeface="Arial"/>
              <a:cs typeface="Arial"/>
            </a:endParaRPr>
          </a:p>
          <a:p>
            <a:pPr marL="114300">
              <a:spcBef>
                <a:spcPts val="3740"/>
              </a:spcBef>
            </a:pPr>
            <a:r>
              <a:rPr sz="4800" spc="-75" dirty="0">
                <a:solidFill>
                  <a:srgbClr val="E0EDD4"/>
                </a:solidFill>
                <a:latin typeface="Arial"/>
                <a:cs typeface="Arial"/>
              </a:rPr>
              <a:t>.val()</a:t>
            </a:r>
            <a:endParaRPr sz="4800">
              <a:latin typeface="Arial"/>
              <a:cs typeface="Arial"/>
            </a:endParaRPr>
          </a:p>
          <a:p>
            <a:pPr marL="114300">
              <a:spcBef>
                <a:spcPts val="3940"/>
              </a:spcBef>
            </a:pPr>
            <a:r>
              <a:rPr sz="4800" spc="-155" dirty="0">
                <a:solidFill>
                  <a:srgbClr val="E0EDD4"/>
                </a:solidFill>
                <a:latin typeface="Arial"/>
                <a:cs typeface="Arial"/>
              </a:rPr>
              <a:t>.css(</a:t>
            </a:r>
            <a:r>
              <a:rPr sz="4800" spc="160" dirty="0">
                <a:solidFill>
                  <a:srgbClr val="CAF0FE"/>
                </a:solidFill>
                <a:latin typeface="Arial"/>
                <a:cs typeface="Arial"/>
              </a:rPr>
              <a:t>“top”</a:t>
            </a:r>
            <a:r>
              <a:rPr sz="4800" spc="-90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  <a:p>
            <a:pPr marL="114300">
              <a:spcBef>
                <a:spcPts val="4140"/>
              </a:spcBef>
            </a:pPr>
            <a:r>
              <a:rPr sz="4800" spc="-20" dirty="0">
                <a:solidFill>
                  <a:srgbClr val="E0EDD4"/>
                </a:solidFill>
                <a:latin typeface="Arial"/>
                <a:cs typeface="Arial"/>
              </a:rPr>
              <a:t>.width()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7032" y="241300"/>
            <a:ext cx="2668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/>
              <a:t>Attributes</a:t>
            </a:r>
          </a:p>
        </p:txBody>
      </p:sp>
      <p:sp>
        <p:nvSpPr>
          <p:cNvPr id="3" name="object 3"/>
          <p:cNvSpPr/>
          <p:nvPr/>
        </p:nvSpPr>
        <p:spPr>
          <a:xfrm>
            <a:off x="2891631" y="3263900"/>
            <a:ext cx="3340100" cy="96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05931" y="2247900"/>
            <a:ext cx="17653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82131" y="4445000"/>
            <a:ext cx="25781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07531" y="5651500"/>
            <a:ext cx="21590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82531" y="4546600"/>
            <a:ext cx="1739900" cy="762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12731" y="4813300"/>
            <a:ext cx="863600" cy="127000"/>
          </a:xfrm>
          <a:custGeom>
            <a:avLst/>
            <a:gdLst/>
            <a:ahLst/>
            <a:cxnLst/>
            <a:rect l="l" t="t" r="r" b="b"/>
            <a:pathLst>
              <a:path w="863600" h="127000">
                <a:moveTo>
                  <a:pt x="0" y="0"/>
                </a:moveTo>
                <a:lnTo>
                  <a:pt x="863600" y="0"/>
                </a:lnTo>
                <a:lnTo>
                  <a:pt x="8636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54410" y="4632959"/>
            <a:ext cx="487680" cy="48768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0"/>
                </a:moveTo>
                <a:lnTo>
                  <a:pt x="121920" y="243839"/>
                </a:lnTo>
                <a:lnTo>
                  <a:pt x="0" y="487679"/>
                </a:lnTo>
                <a:lnTo>
                  <a:pt x="487680" y="2438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00231" y="4470400"/>
            <a:ext cx="570230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49431" y="2247900"/>
            <a:ext cx="1739900" cy="965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09731" y="3263900"/>
            <a:ext cx="4864100" cy="965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69831" y="3365500"/>
            <a:ext cx="1739900" cy="762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00031" y="3632200"/>
            <a:ext cx="863600" cy="127000"/>
          </a:xfrm>
          <a:custGeom>
            <a:avLst/>
            <a:gdLst/>
            <a:ahLst/>
            <a:cxnLst/>
            <a:rect l="l" t="t" r="r" b="b"/>
            <a:pathLst>
              <a:path w="863600" h="127000">
                <a:moveTo>
                  <a:pt x="0" y="0"/>
                </a:moveTo>
                <a:lnTo>
                  <a:pt x="863600" y="0"/>
                </a:lnTo>
                <a:lnTo>
                  <a:pt x="8636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41710" y="3451859"/>
            <a:ext cx="487680" cy="48768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0"/>
                </a:moveTo>
                <a:lnTo>
                  <a:pt x="121920" y="243839"/>
                </a:lnTo>
                <a:lnTo>
                  <a:pt x="0" y="487679"/>
                </a:lnTo>
                <a:lnTo>
                  <a:pt x="487680" y="2438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25631" y="5676900"/>
            <a:ext cx="4737100" cy="965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07931" y="5778500"/>
            <a:ext cx="1739900" cy="762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38131" y="6045200"/>
            <a:ext cx="863600" cy="127000"/>
          </a:xfrm>
          <a:custGeom>
            <a:avLst/>
            <a:gdLst/>
            <a:ahLst/>
            <a:cxnLst/>
            <a:rect l="l" t="t" r="r" b="b"/>
            <a:pathLst>
              <a:path w="863600" h="127000">
                <a:moveTo>
                  <a:pt x="0" y="0"/>
                </a:moveTo>
                <a:lnTo>
                  <a:pt x="863600" y="0"/>
                </a:lnTo>
                <a:lnTo>
                  <a:pt x="8636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79810" y="5864859"/>
            <a:ext cx="487680" cy="48768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0"/>
                </a:moveTo>
                <a:lnTo>
                  <a:pt x="121920" y="243839"/>
                </a:lnTo>
                <a:lnTo>
                  <a:pt x="0" y="487679"/>
                </a:lnTo>
                <a:lnTo>
                  <a:pt x="487680" y="2438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07531" y="8140700"/>
            <a:ext cx="2844800" cy="965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07531" y="6883400"/>
            <a:ext cx="3606800" cy="965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171031" y="1950720"/>
            <a:ext cx="2863850" cy="6934200"/>
          </a:xfrm>
          <a:prstGeom prst="rect">
            <a:avLst/>
          </a:prstGeom>
        </p:spPr>
        <p:txBody>
          <a:bodyPr vert="horz" wrap="square" lIns="0" tIns="297180" rIns="0" bIns="0" rtlCol="0">
            <a:spAutoFit/>
          </a:bodyPr>
          <a:lstStyle/>
          <a:p>
            <a:pPr marL="12700">
              <a:spcBef>
                <a:spcPts val="2340"/>
              </a:spcBef>
            </a:pPr>
            <a:r>
              <a:rPr sz="4800" spc="-195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endParaRPr sz="4800">
              <a:latin typeface="Arial"/>
              <a:cs typeface="Arial"/>
            </a:endParaRPr>
          </a:p>
          <a:p>
            <a:pPr marL="62865">
              <a:spcBef>
                <a:spcPts val="2240"/>
              </a:spcBef>
            </a:pPr>
            <a:r>
              <a:rPr sz="4800" spc="80" dirty="0">
                <a:solidFill>
                  <a:srgbClr val="E0EDD4"/>
                </a:solidFill>
                <a:latin typeface="Arial"/>
                <a:cs typeface="Arial"/>
              </a:rPr>
              <a:t>.attr(</a:t>
            </a:r>
            <a:r>
              <a:rPr sz="4800" spc="80" dirty="0">
                <a:solidFill>
                  <a:srgbClr val="CAF0FE"/>
                </a:solidFill>
                <a:latin typeface="Arial"/>
                <a:cs typeface="Arial"/>
              </a:rPr>
              <a:t>‘id’</a:t>
            </a:r>
            <a:r>
              <a:rPr sz="4800" spc="80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  <a:p>
            <a:pPr marL="88900">
              <a:spcBef>
                <a:spcPts val="3540"/>
              </a:spcBef>
            </a:pPr>
            <a:r>
              <a:rPr sz="4800" spc="-10" dirty="0">
                <a:solidFill>
                  <a:srgbClr val="E0EDD4"/>
                </a:solidFill>
                <a:latin typeface="Arial"/>
                <a:cs typeface="Arial"/>
              </a:rPr>
              <a:t>.html()</a:t>
            </a:r>
            <a:endParaRPr sz="4800">
              <a:latin typeface="Arial"/>
              <a:cs typeface="Arial"/>
            </a:endParaRPr>
          </a:p>
          <a:p>
            <a:pPr marL="114300">
              <a:spcBef>
                <a:spcPts val="3740"/>
              </a:spcBef>
            </a:pPr>
            <a:r>
              <a:rPr sz="4800" spc="-75" dirty="0">
                <a:solidFill>
                  <a:srgbClr val="E0EDD4"/>
                </a:solidFill>
                <a:latin typeface="Arial"/>
                <a:cs typeface="Arial"/>
              </a:rPr>
              <a:t>.val()</a:t>
            </a:r>
            <a:endParaRPr sz="4800">
              <a:latin typeface="Arial"/>
              <a:cs typeface="Arial"/>
            </a:endParaRPr>
          </a:p>
          <a:p>
            <a:pPr marL="114300">
              <a:spcBef>
                <a:spcPts val="3940"/>
              </a:spcBef>
            </a:pPr>
            <a:r>
              <a:rPr sz="4800" spc="-155" dirty="0">
                <a:solidFill>
                  <a:srgbClr val="E0EDD4"/>
                </a:solidFill>
                <a:latin typeface="Arial"/>
                <a:cs typeface="Arial"/>
              </a:rPr>
              <a:t>.css(</a:t>
            </a:r>
            <a:r>
              <a:rPr sz="4800" spc="160" dirty="0">
                <a:solidFill>
                  <a:srgbClr val="CAF0FE"/>
                </a:solidFill>
                <a:latin typeface="Arial"/>
                <a:cs typeface="Arial"/>
              </a:rPr>
              <a:t>“top”</a:t>
            </a:r>
            <a:r>
              <a:rPr sz="4800" spc="-90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  <a:p>
            <a:pPr marL="114300">
              <a:spcBef>
                <a:spcPts val="4140"/>
              </a:spcBef>
            </a:pPr>
            <a:r>
              <a:rPr sz="4800" spc="-20" dirty="0">
                <a:solidFill>
                  <a:srgbClr val="E0EDD4"/>
                </a:solidFill>
                <a:latin typeface="Arial"/>
                <a:cs typeface="Arial"/>
              </a:rPr>
              <a:t>.width()</a:t>
            </a:r>
            <a:endParaRPr sz="4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225631" y="6908800"/>
            <a:ext cx="5715000" cy="9652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314531" y="1950720"/>
            <a:ext cx="4950460" cy="5702300"/>
          </a:xfrm>
          <a:prstGeom prst="rect">
            <a:avLst/>
          </a:prstGeom>
        </p:spPr>
        <p:txBody>
          <a:bodyPr vert="horz" wrap="square" lIns="0" tIns="297180" rIns="0" bIns="0" rtlCol="0">
            <a:spAutoFit/>
          </a:bodyPr>
          <a:lstStyle/>
          <a:p>
            <a:pPr marL="12700">
              <a:spcBef>
                <a:spcPts val="2340"/>
              </a:spcBef>
            </a:pPr>
            <a:r>
              <a:rPr sz="4800" spc="-85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4800">
              <a:latin typeface="Arial"/>
              <a:cs typeface="Arial"/>
            </a:endParaRPr>
          </a:p>
          <a:p>
            <a:pPr marL="37465">
              <a:spcBef>
                <a:spcPts val="2240"/>
              </a:spcBef>
            </a:pPr>
            <a:r>
              <a:rPr sz="4800" spc="85" dirty="0">
                <a:solidFill>
                  <a:srgbClr val="E0EDD4"/>
                </a:solidFill>
                <a:latin typeface="Arial"/>
                <a:cs typeface="Arial"/>
              </a:rPr>
              <a:t>.attr(</a:t>
            </a:r>
            <a:r>
              <a:rPr sz="4800" spc="85" dirty="0">
                <a:solidFill>
                  <a:srgbClr val="CAF0FE"/>
                </a:solidFill>
                <a:latin typeface="Arial"/>
                <a:cs typeface="Arial"/>
              </a:rPr>
              <a:t>‘id’,</a:t>
            </a:r>
            <a:r>
              <a:rPr sz="4800" spc="-50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4800" spc="75" dirty="0">
                <a:solidFill>
                  <a:srgbClr val="CAF0FE"/>
                </a:solidFill>
                <a:latin typeface="Arial"/>
                <a:cs typeface="Arial"/>
              </a:rPr>
              <a:t>‘foo’</a:t>
            </a:r>
            <a:r>
              <a:rPr sz="4800" spc="75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  <a:p>
            <a:pPr marL="63500">
              <a:spcBef>
                <a:spcPts val="3740"/>
              </a:spcBef>
            </a:pPr>
            <a:r>
              <a:rPr sz="4800" spc="-20" dirty="0">
                <a:solidFill>
                  <a:srgbClr val="E0EDD4"/>
                </a:solidFill>
                <a:latin typeface="Arial"/>
                <a:cs typeface="Arial"/>
              </a:rPr>
              <a:t>.html(</a:t>
            </a:r>
            <a:r>
              <a:rPr sz="4800" spc="-20" dirty="0">
                <a:solidFill>
                  <a:srgbClr val="CAF0FE"/>
                </a:solidFill>
                <a:latin typeface="Arial"/>
                <a:cs typeface="Arial"/>
              </a:rPr>
              <a:t>“&lt;p&gt;hi&lt;/p&gt;”</a:t>
            </a:r>
            <a:r>
              <a:rPr sz="4800" spc="-20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  <a:p>
            <a:pPr marL="88900">
              <a:spcBef>
                <a:spcPts val="3740"/>
              </a:spcBef>
            </a:pPr>
            <a:r>
              <a:rPr sz="4800" spc="5" dirty="0">
                <a:solidFill>
                  <a:srgbClr val="E0EDD4"/>
                </a:solidFill>
                <a:latin typeface="Arial"/>
                <a:cs typeface="Arial"/>
              </a:rPr>
              <a:t>.val(</a:t>
            </a:r>
            <a:r>
              <a:rPr sz="4800" spc="5" dirty="0">
                <a:solidFill>
                  <a:srgbClr val="CAF0FE"/>
                </a:solidFill>
                <a:latin typeface="Arial"/>
                <a:cs typeface="Arial"/>
              </a:rPr>
              <a:t>“new</a:t>
            </a:r>
            <a:r>
              <a:rPr sz="4800" spc="-50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4800" spc="65" dirty="0">
                <a:solidFill>
                  <a:srgbClr val="CAF0FE"/>
                </a:solidFill>
                <a:latin typeface="Arial"/>
                <a:cs typeface="Arial"/>
              </a:rPr>
              <a:t>val”</a:t>
            </a:r>
            <a:r>
              <a:rPr sz="4800" spc="65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  <a:p>
            <a:pPr marL="88900">
              <a:spcBef>
                <a:spcPts val="3940"/>
              </a:spcBef>
            </a:pPr>
            <a:r>
              <a:rPr sz="4800" spc="-5" dirty="0">
                <a:solidFill>
                  <a:srgbClr val="E0EDD4"/>
                </a:solidFill>
                <a:latin typeface="Arial"/>
                <a:cs typeface="Arial"/>
              </a:rPr>
              <a:t>.css(</a:t>
            </a:r>
            <a:r>
              <a:rPr sz="4800" spc="-5" dirty="0">
                <a:solidFill>
                  <a:srgbClr val="CAF0FE"/>
                </a:solidFill>
                <a:latin typeface="Arial"/>
                <a:cs typeface="Arial"/>
              </a:rPr>
              <a:t>“top”,</a:t>
            </a:r>
            <a:r>
              <a:rPr sz="4800" spc="-55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4800" spc="45" dirty="0">
                <a:solidFill>
                  <a:srgbClr val="CAF0FE"/>
                </a:solidFill>
                <a:latin typeface="Arial"/>
                <a:cs typeface="Arial"/>
              </a:rPr>
              <a:t>“80px”</a:t>
            </a:r>
            <a:r>
              <a:rPr sz="4800" spc="45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07931" y="7010400"/>
            <a:ext cx="1739900" cy="762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38131" y="7277100"/>
            <a:ext cx="863600" cy="127000"/>
          </a:xfrm>
          <a:custGeom>
            <a:avLst/>
            <a:gdLst/>
            <a:ahLst/>
            <a:cxnLst/>
            <a:rect l="l" t="t" r="r" b="b"/>
            <a:pathLst>
              <a:path w="863600" h="127000">
                <a:moveTo>
                  <a:pt x="0" y="0"/>
                </a:moveTo>
                <a:lnTo>
                  <a:pt x="863600" y="0"/>
                </a:lnTo>
                <a:lnTo>
                  <a:pt x="8636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79810" y="7096759"/>
            <a:ext cx="487680" cy="48768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0"/>
                </a:moveTo>
                <a:lnTo>
                  <a:pt x="121920" y="243840"/>
                </a:lnTo>
                <a:lnTo>
                  <a:pt x="0" y="487680"/>
                </a:lnTo>
                <a:lnTo>
                  <a:pt x="487680" y="2438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7032" y="241300"/>
            <a:ext cx="2668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/>
              <a:t>Attributes</a:t>
            </a:r>
          </a:p>
        </p:txBody>
      </p:sp>
      <p:sp>
        <p:nvSpPr>
          <p:cNvPr id="3" name="object 3"/>
          <p:cNvSpPr/>
          <p:nvPr/>
        </p:nvSpPr>
        <p:spPr>
          <a:xfrm>
            <a:off x="2891631" y="3263900"/>
            <a:ext cx="3340100" cy="96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05931" y="2247900"/>
            <a:ext cx="17653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82131" y="4445000"/>
            <a:ext cx="25781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07531" y="5651500"/>
            <a:ext cx="21590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82531" y="4546600"/>
            <a:ext cx="1739900" cy="762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12731" y="4813300"/>
            <a:ext cx="863600" cy="127000"/>
          </a:xfrm>
          <a:custGeom>
            <a:avLst/>
            <a:gdLst/>
            <a:ahLst/>
            <a:cxnLst/>
            <a:rect l="l" t="t" r="r" b="b"/>
            <a:pathLst>
              <a:path w="863600" h="127000">
                <a:moveTo>
                  <a:pt x="0" y="0"/>
                </a:moveTo>
                <a:lnTo>
                  <a:pt x="863600" y="0"/>
                </a:lnTo>
                <a:lnTo>
                  <a:pt x="8636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54410" y="4632959"/>
            <a:ext cx="487680" cy="48768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0"/>
                </a:moveTo>
                <a:lnTo>
                  <a:pt x="121920" y="243839"/>
                </a:lnTo>
                <a:lnTo>
                  <a:pt x="0" y="487679"/>
                </a:lnTo>
                <a:lnTo>
                  <a:pt x="487680" y="2438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00231" y="4470400"/>
            <a:ext cx="570230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49431" y="2247900"/>
            <a:ext cx="1739900" cy="965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09731" y="3263900"/>
            <a:ext cx="4864100" cy="965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69831" y="3365500"/>
            <a:ext cx="1739900" cy="762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00031" y="3632200"/>
            <a:ext cx="863600" cy="127000"/>
          </a:xfrm>
          <a:custGeom>
            <a:avLst/>
            <a:gdLst/>
            <a:ahLst/>
            <a:cxnLst/>
            <a:rect l="l" t="t" r="r" b="b"/>
            <a:pathLst>
              <a:path w="863600" h="127000">
                <a:moveTo>
                  <a:pt x="0" y="0"/>
                </a:moveTo>
                <a:lnTo>
                  <a:pt x="863600" y="0"/>
                </a:lnTo>
                <a:lnTo>
                  <a:pt x="8636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41710" y="3451859"/>
            <a:ext cx="487680" cy="48768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0"/>
                </a:moveTo>
                <a:lnTo>
                  <a:pt x="121920" y="243839"/>
                </a:lnTo>
                <a:lnTo>
                  <a:pt x="0" y="487679"/>
                </a:lnTo>
                <a:lnTo>
                  <a:pt x="487680" y="2438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25631" y="5676900"/>
            <a:ext cx="4737100" cy="965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07931" y="5778500"/>
            <a:ext cx="1739900" cy="762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38131" y="6045200"/>
            <a:ext cx="863600" cy="127000"/>
          </a:xfrm>
          <a:custGeom>
            <a:avLst/>
            <a:gdLst/>
            <a:ahLst/>
            <a:cxnLst/>
            <a:rect l="l" t="t" r="r" b="b"/>
            <a:pathLst>
              <a:path w="863600" h="127000">
                <a:moveTo>
                  <a:pt x="0" y="0"/>
                </a:moveTo>
                <a:lnTo>
                  <a:pt x="863600" y="0"/>
                </a:lnTo>
                <a:lnTo>
                  <a:pt x="8636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79810" y="5864859"/>
            <a:ext cx="487680" cy="48768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0"/>
                </a:moveTo>
                <a:lnTo>
                  <a:pt x="121920" y="243839"/>
                </a:lnTo>
                <a:lnTo>
                  <a:pt x="0" y="487679"/>
                </a:lnTo>
                <a:lnTo>
                  <a:pt x="487680" y="2438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07531" y="8140700"/>
            <a:ext cx="2844800" cy="965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5631" y="8166100"/>
            <a:ext cx="3505200" cy="965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07931" y="8267700"/>
            <a:ext cx="1739900" cy="762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38131" y="8534400"/>
            <a:ext cx="863600" cy="127000"/>
          </a:xfrm>
          <a:custGeom>
            <a:avLst/>
            <a:gdLst/>
            <a:ahLst/>
            <a:cxnLst/>
            <a:rect l="l" t="t" r="r" b="b"/>
            <a:pathLst>
              <a:path w="863600" h="127000">
                <a:moveTo>
                  <a:pt x="0" y="0"/>
                </a:moveTo>
                <a:lnTo>
                  <a:pt x="863600" y="0"/>
                </a:lnTo>
                <a:lnTo>
                  <a:pt x="8636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79810" y="8354059"/>
            <a:ext cx="487680" cy="48768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0"/>
                </a:moveTo>
                <a:lnTo>
                  <a:pt x="121920" y="243840"/>
                </a:lnTo>
                <a:lnTo>
                  <a:pt x="0" y="487680"/>
                </a:lnTo>
                <a:lnTo>
                  <a:pt x="487680" y="2438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07531" y="6883400"/>
            <a:ext cx="3606800" cy="9652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171031" y="1950720"/>
            <a:ext cx="2863850" cy="6934200"/>
          </a:xfrm>
          <a:prstGeom prst="rect">
            <a:avLst/>
          </a:prstGeom>
        </p:spPr>
        <p:txBody>
          <a:bodyPr vert="horz" wrap="square" lIns="0" tIns="297180" rIns="0" bIns="0" rtlCol="0">
            <a:spAutoFit/>
          </a:bodyPr>
          <a:lstStyle/>
          <a:p>
            <a:pPr marL="12700">
              <a:spcBef>
                <a:spcPts val="2340"/>
              </a:spcBef>
            </a:pPr>
            <a:r>
              <a:rPr sz="4800" spc="-195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endParaRPr sz="4800">
              <a:latin typeface="Arial"/>
              <a:cs typeface="Arial"/>
            </a:endParaRPr>
          </a:p>
          <a:p>
            <a:pPr marL="62865">
              <a:spcBef>
                <a:spcPts val="2240"/>
              </a:spcBef>
            </a:pPr>
            <a:r>
              <a:rPr sz="4800" spc="80" dirty="0">
                <a:solidFill>
                  <a:srgbClr val="E0EDD4"/>
                </a:solidFill>
                <a:latin typeface="Arial"/>
                <a:cs typeface="Arial"/>
              </a:rPr>
              <a:t>.attr(</a:t>
            </a:r>
            <a:r>
              <a:rPr sz="4800" spc="80" dirty="0">
                <a:solidFill>
                  <a:srgbClr val="CAF0FE"/>
                </a:solidFill>
                <a:latin typeface="Arial"/>
                <a:cs typeface="Arial"/>
              </a:rPr>
              <a:t>‘id’</a:t>
            </a:r>
            <a:r>
              <a:rPr sz="4800" spc="80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  <a:p>
            <a:pPr marL="88900">
              <a:spcBef>
                <a:spcPts val="3540"/>
              </a:spcBef>
            </a:pPr>
            <a:r>
              <a:rPr sz="4800" spc="-10" dirty="0">
                <a:solidFill>
                  <a:srgbClr val="E0EDD4"/>
                </a:solidFill>
                <a:latin typeface="Arial"/>
                <a:cs typeface="Arial"/>
              </a:rPr>
              <a:t>.html()</a:t>
            </a:r>
            <a:endParaRPr sz="4800">
              <a:latin typeface="Arial"/>
              <a:cs typeface="Arial"/>
            </a:endParaRPr>
          </a:p>
          <a:p>
            <a:pPr marL="114300">
              <a:spcBef>
                <a:spcPts val="3740"/>
              </a:spcBef>
            </a:pPr>
            <a:r>
              <a:rPr sz="4800" spc="-75" dirty="0">
                <a:solidFill>
                  <a:srgbClr val="E0EDD4"/>
                </a:solidFill>
                <a:latin typeface="Arial"/>
                <a:cs typeface="Arial"/>
              </a:rPr>
              <a:t>.val()</a:t>
            </a:r>
            <a:endParaRPr sz="4800">
              <a:latin typeface="Arial"/>
              <a:cs typeface="Arial"/>
            </a:endParaRPr>
          </a:p>
          <a:p>
            <a:pPr marL="114300">
              <a:spcBef>
                <a:spcPts val="3940"/>
              </a:spcBef>
            </a:pPr>
            <a:r>
              <a:rPr sz="4800" spc="-155" dirty="0">
                <a:solidFill>
                  <a:srgbClr val="E0EDD4"/>
                </a:solidFill>
                <a:latin typeface="Arial"/>
                <a:cs typeface="Arial"/>
              </a:rPr>
              <a:t>.css(</a:t>
            </a:r>
            <a:r>
              <a:rPr sz="4800" spc="160" dirty="0">
                <a:solidFill>
                  <a:srgbClr val="CAF0FE"/>
                </a:solidFill>
                <a:latin typeface="Arial"/>
                <a:cs typeface="Arial"/>
              </a:rPr>
              <a:t>“top”</a:t>
            </a:r>
            <a:r>
              <a:rPr sz="4800" spc="-90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  <a:p>
            <a:pPr marL="114300">
              <a:spcBef>
                <a:spcPts val="4140"/>
              </a:spcBef>
            </a:pPr>
            <a:r>
              <a:rPr sz="4800" spc="-20" dirty="0">
                <a:solidFill>
                  <a:srgbClr val="E0EDD4"/>
                </a:solidFill>
                <a:latin typeface="Arial"/>
                <a:cs typeface="Arial"/>
              </a:rPr>
              <a:t>.width()</a:t>
            </a:r>
            <a:endParaRPr sz="4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225631" y="6908800"/>
            <a:ext cx="5715000" cy="9652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314531" y="1950720"/>
            <a:ext cx="4950460" cy="6959600"/>
          </a:xfrm>
          <a:prstGeom prst="rect">
            <a:avLst/>
          </a:prstGeom>
        </p:spPr>
        <p:txBody>
          <a:bodyPr vert="horz" wrap="square" lIns="0" tIns="297180" rIns="0" bIns="0" rtlCol="0">
            <a:spAutoFit/>
          </a:bodyPr>
          <a:lstStyle/>
          <a:p>
            <a:pPr marL="12700">
              <a:spcBef>
                <a:spcPts val="2340"/>
              </a:spcBef>
            </a:pPr>
            <a:r>
              <a:rPr sz="4800" spc="-85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4800">
              <a:latin typeface="Arial"/>
              <a:cs typeface="Arial"/>
            </a:endParaRPr>
          </a:p>
          <a:p>
            <a:pPr marL="37465">
              <a:spcBef>
                <a:spcPts val="2240"/>
              </a:spcBef>
            </a:pPr>
            <a:r>
              <a:rPr sz="4800" spc="85" dirty="0">
                <a:solidFill>
                  <a:srgbClr val="E0EDD4"/>
                </a:solidFill>
                <a:latin typeface="Arial"/>
                <a:cs typeface="Arial"/>
              </a:rPr>
              <a:t>.attr(</a:t>
            </a:r>
            <a:r>
              <a:rPr sz="4800" spc="85" dirty="0">
                <a:solidFill>
                  <a:srgbClr val="CAF0FE"/>
                </a:solidFill>
                <a:latin typeface="Arial"/>
                <a:cs typeface="Arial"/>
              </a:rPr>
              <a:t>‘id’,</a:t>
            </a:r>
            <a:r>
              <a:rPr sz="4800" spc="-50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4800" spc="75" dirty="0">
                <a:solidFill>
                  <a:srgbClr val="CAF0FE"/>
                </a:solidFill>
                <a:latin typeface="Arial"/>
                <a:cs typeface="Arial"/>
              </a:rPr>
              <a:t>‘foo’</a:t>
            </a:r>
            <a:r>
              <a:rPr sz="4800" spc="75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  <a:p>
            <a:pPr marL="63500">
              <a:spcBef>
                <a:spcPts val="3740"/>
              </a:spcBef>
            </a:pPr>
            <a:r>
              <a:rPr sz="4800" spc="-20" dirty="0">
                <a:solidFill>
                  <a:srgbClr val="E0EDD4"/>
                </a:solidFill>
                <a:latin typeface="Arial"/>
                <a:cs typeface="Arial"/>
              </a:rPr>
              <a:t>.html(</a:t>
            </a:r>
            <a:r>
              <a:rPr sz="4800" spc="-20" dirty="0">
                <a:solidFill>
                  <a:srgbClr val="CAF0FE"/>
                </a:solidFill>
                <a:latin typeface="Arial"/>
                <a:cs typeface="Arial"/>
              </a:rPr>
              <a:t>“&lt;p&gt;hi&lt;/p&gt;”</a:t>
            </a:r>
            <a:r>
              <a:rPr sz="4800" spc="-20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  <a:p>
            <a:pPr marL="88900">
              <a:spcBef>
                <a:spcPts val="3740"/>
              </a:spcBef>
            </a:pPr>
            <a:r>
              <a:rPr sz="4800" spc="5" dirty="0">
                <a:solidFill>
                  <a:srgbClr val="E0EDD4"/>
                </a:solidFill>
                <a:latin typeface="Arial"/>
                <a:cs typeface="Arial"/>
              </a:rPr>
              <a:t>.val(</a:t>
            </a:r>
            <a:r>
              <a:rPr sz="4800" spc="5" dirty="0">
                <a:solidFill>
                  <a:srgbClr val="CAF0FE"/>
                </a:solidFill>
                <a:latin typeface="Arial"/>
                <a:cs typeface="Arial"/>
              </a:rPr>
              <a:t>“new</a:t>
            </a:r>
            <a:r>
              <a:rPr sz="4800" spc="-50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4800" spc="65" dirty="0">
                <a:solidFill>
                  <a:srgbClr val="CAF0FE"/>
                </a:solidFill>
                <a:latin typeface="Arial"/>
                <a:cs typeface="Arial"/>
              </a:rPr>
              <a:t>val”</a:t>
            </a:r>
            <a:r>
              <a:rPr sz="4800" spc="65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  <a:p>
            <a:pPr marL="88900">
              <a:spcBef>
                <a:spcPts val="3940"/>
              </a:spcBef>
            </a:pPr>
            <a:r>
              <a:rPr sz="4800" spc="-5" dirty="0">
                <a:solidFill>
                  <a:srgbClr val="E0EDD4"/>
                </a:solidFill>
                <a:latin typeface="Arial"/>
                <a:cs typeface="Arial"/>
              </a:rPr>
              <a:t>.css(</a:t>
            </a:r>
            <a:r>
              <a:rPr sz="4800" spc="-5" dirty="0">
                <a:solidFill>
                  <a:srgbClr val="CAF0FE"/>
                </a:solidFill>
                <a:latin typeface="Arial"/>
                <a:cs typeface="Arial"/>
              </a:rPr>
              <a:t>“top”,</a:t>
            </a:r>
            <a:r>
              <a:rPr sz="4800" spc="-55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4800" spc="45" dirty="0">
                <a:solidFill>
                  <a:srgbClr val="CAF0FE"/>
                </a:solidFill>
                <a:latin typeface="Arial"/>
                <a:cs typeface="Arial"/>
              </a:rPr>
              <a:t>“80px”</a:t>
            </a:r>
            <a:r>
              <a:rPr sz="4800" spc="45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  <a:p>
            <a:pPr marL="88900">
              <a:spcBef>
                <a:spcPts val="4140"/>
              </a:spcBef>
            </a:pPr>
            <a:r>
              <a:rPr sz="4800" spc="-30" dirty="0">
                <a:solidFill>
                  <a:srgbClr val="E0EDD4"/>
                </a:solidFill>
                <a:latin typeface="Arial"/>
                <a:cs typeface="Arial"/>
              </a:rPr>
              <a:t>.width(</a:t>
            </a:r>
            <a:r>
              <a:rPr sz="4800" spc="-30" dirty="0">
                <a:solidFill>
                  <a:srgbClr val="CAF0FE"/>
                </a:solidFill>
                <a:latin typeface="Arial"/>
                <a:cs typeface="Arial"/>
              </a:rPr>
              <a:t>60</a:t>
            </a:r>
            <a:r>
              <a:rPr sz="4800" spc="-30" dirty="0">
                <a:solidFill>
                  <a:srgbClr val="E0EDD4"/>
                </a:solidFill>
                <a:latin typeface="Arial"/>
                <a:cs typeface="Arial"/>
              </a:rPr>
              <a:t>)</a:t>
            </a:r>
            <a:endParaRPr sz="4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307931" y="7010400"/>
            <a:ext cx="1739900" cy="762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38131" y="7277100"/>
            <a:ext cx="863600" cy="127000"/>
          </a:xfrm>
          <a:custGeom>
            <a:avLst/>
            <a:gdLst/>
            <a:ahLst/>
            <a:cxnLst/>
            <a:rect l="l" t="t" r="r" b="b"/>
            <a:pathLst>
              <a:path w="863600" h="127000">
                <a:moveTo>
                  <a:pt x="0" y="0"/>
                </a:moveTo>
                <a:lnTo>
                  <a:pt x="863600" y="0"/>
                </a:lnTo>
                <a:lnTo>
                  <a:pt x="8636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9810" y="7096759"/>
            <a:ext cx="487680" cy="48768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0"/>
                </a:moveTo>
                <a:lnTo>
                  <a:pt x="121920" y="243840"/>
                </a:lnTo>
                <a:lnTo>
                  <a:pt x="0" y="487680"/>
                </a:lnTo>
                <a:lnTo>
                  <a:pt x="487680" y="2438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1931" y="254000"/>
            <a:ext cx="34290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27032" y="241300"/>
            <a:ext cx="2668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/>
              <a:t>Attributes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13831" y="2159000"/>
            <a:ext cx="99060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70931" y="1473200"/>
            <a:ext cx="63627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23331" y="1473200"/>
            <a:ext cx="9287510" cy="1381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400" spc="-75" dirty="0">
                <a:solidFill>
                  <a:srgbClr val="FFFFFF"/>
                </a:solidFill>
                <a:latin typeface="Arial"/>
                <a:cs typeface="Arial"/>
              </a:rPr>
              <a:t>Set </a:t>
            </a:r>
            <a:r>
              <a:rPr sz="4400" spc="5" dirty="0">
                <a:solidFill>
                  <a:srgbClr val="FFFFFF"/>
                </a:solidFill>
                <a:latin typeface="Arial"/>
                <a:cs typeface="Arial"/>
              </a:rPr>
              <a:t>border </a:t>
            </a:r>
            <a:r>
              <a:rPr sz="4400" spc="8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400" spc="-70" dirty="0">
                <a:solidFill>
                  <a:srgbClr val="FFFFFF"/>
                </a:solidFill>
                <a:latin typeface="Arial"/>
                <a:cs typeface="Arial"/>
              </a:rPr>
              <a:t>1px</a:t>
            </a:r>
            <a:r>
              <a:rPr sz="440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80" dirty="0">
                <a:solidFill>
                  <a:srgbClr val="FFFFFF"/>
                </a:solidFill>
                <a:latin typeface="Arial"/>
                <a:cs typeface="Arial"/>
              </a:rPr>
              <a:t>black</a:t>
            </a:r>
            <a:endParaRPr sz="4400">
              <a:latin typeface="Arial"/>
              <a:cs typeface="Arial"/>
            </a:endParaRPr>
          </a:p>
          <a:p>
            <a:pPr marL="355600">
              <a:spcBef>
                <a:spcPts val="120"/>
              </a:spcBef>
            </a:pP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$(...).</a:t>
            </a:r>
            <a:r>
              <a:rPr sz="4400" spc="-20" dirty="0">
                <a:solidFill>
                  <a:srgbClr val="E0EDD4"/>
                </a:solidFill>
                <a:latin typeface="Arial"/>
                <a:cs typeface="Arial"/>
              </a:rPr>
              <a:t>css</a:t>
            </a: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sz="4400" spc="-20" dirty="0">
                <a:solidFill>
                  <a:srgbClr val="CAF0FE"/>
                </a:solidFill>
                <a:latin typeface="Arial"/>
                <a:cs typeface="Arial"/>
              </a:rPr>
              <a:t>border</a:t>
            </a: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”, </a:t>
            </a:r>
            <a:r>
              <a:rPr sz="4400" spc="30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4400" spc="30" dirty="0">
                <a:solidFill>
                  <a:srgbClr val="CAF0FE"/>
                </a:solidFill>
                <a:latin typeface="Arial"/>
                <a:cs typeface="Arial"/>
              </a:rPr>
              <a:t>1px </a:t>
            </a:r>
            <a:r>
              <a:rPr sz="4400" spc="-45" dirty="0">
                <a:solidFill>
                  <a:srgbClr val="CAF0FE"/>
                </a:solidFill>
                <a:latin typeface="Arial"/>
                <a:cs typeface="Arial"/>
              </a:rPr>
              <a:t>solid</a:t>
            </a:r>
            <a:r>
              <a:rPr sz="4400" spc="-125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4400" spc="-20" dirty="0">
                <a:solidFill>
                  <a:srgbClr val="CAF0FE"/>
                </a:solidFill>
                <a:latin typeface="Arial"/>
                <a:cs typeface="Arial"/>
              </a:rPr>
              <a:t>black</a:t>
            </a: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”);</a:t>
            </a:r>
            <a:endParaRPr sz="4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1931" y="254000"/>
            <a:ext cx="34290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727032" y="241300"/>
            <a:ext cx="2668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/>
              <a:t>Attributes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13831" y="2159000"/>
            <a:ext cx="99060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70931" y="1473200"/>
            <a:ext cx="63627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58231" y="3619500"/>
            <a:ext cx="7289800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75731" y="4356100"/>
            <a:ext cx="7124700" cy="2743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10631" y="1473201"/>
            <a:ext cx="9300210" cy="5465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spcBef>
                <a:spcPts val="100"/>
              </a:spcBef>
            </a:pPr>
            <a:r>
              <a:rPr sz="4400" spc="-75" dirty="0">
                <a:solidFill>
                  <a:srgbClr val="FFFFFF"/>
                </a:solidFill>
                <a:latin typeface="Arial"/>
                <a:cs typeface="Arial"/>
              </a:rPr>
              <a:t>Set </a:t>
            </a:r>
            <a:r>
              <a:rPr sz="4400" spc="5" dirty="0">
                <a:solidFill>
                  <a:srgbClr val="FFFFFF"/>
                </a:solidFill>
                <a:latin typeface="Arial"/>
                <a:cs typeface="Arial"/>
              </a:rPr>
              <a:t>border </a:t>
            </a:r>
            <a:r>
              <a:rPr sz="4400" spc="8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400" spc="-70" dirty="0">
                <a:solidFill>
                  <a:srgbClr val="FFFFFF"/>
                </a:solidFill>
                <a:latin typeface="Arial"/>
                <a:cs typeface="Arial"/>
              </a:rPr>
              <a:t>1px</a:t>
            </a:r>
            <a:r>
              <a:rPr sz="440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80" dirty="0">
                <a:solidFill>
                  <a:srgbClr val="FFFFFF"/>
                </a:solidFill>
                <a:latin typeface="Arial"/>
                <a:cs typeface="Arial"/>
              </a:rPr>
              <a:t>black</a:t>
            </a:r>
            <a:endParaRPr sz="4400">
              <a:latin typeface="Arial"/>
              <a:cs typeface="Arial"/>
            </a:endParaRPr>
          </a:p>
          <a:p>
            <a:pPr marL="368300">
              <a:spcBef>
                <a:spcPts val="120"/>
              </a:spcBef>
            </a:pP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$(...).</a:t>
            </a:r>
            <a:r>
              <a:rPr sz="4400" spc="-20" dirty="0">
                <a:solidFill>
                  <a:srgbClr val="E0EDD4"/>
                </a:solidFill>
                <a:latin typeface="Arial"/>
                <a:cs typeface="Arial"/>
              </a:rPr>
              <a:t>css</a:t>
            </a: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sz="4400" spc="-20" dirty="0">
                <a:solidFill>
                  <a:srgbClr val="CAF0FE"/>
                </a:solidFill>
                <a:latin typeface="Arial"/>
                <a:cs typeface="Arial"/>
              </a:rPr>
              <a:t>border</a:t>
            </a: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”, </a:t>
            </a:r>
            <a:r>
              <a:rPr sz="4400" spc="30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4400" spc="30" dirty="0">
                <a:solidFill>
                  <a:srgbClr val="CAF0FE"/>
                </a:solidFill>
                <a:latin typeface="Arial"/>
                <a:cs typeface="Arial"/>
              </a:rPr>
              <a:t>1px </a:t>
            </a:r>
            <a:r>
              <a:rPr sz="4400" spc="-45" dirty="0">
                <a:solidFill>
                  <a:srgbClr val="CAF0FE"/>
                </a:solidFill>
                <a:latin typeface="Arial"/>
                <a:cs typeface="Arial"/>
              </a:rPr>
              <a:t>solid</a:t>
            </a:r>
            <a:r>
              <a:rPr sz="4400" spc="-125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4400" spc="-20" dirty="0">
                <a:solidFill>
                  <a:srgbClr val="CAF0FE"/>
                </a:solidFill>
                <a:latin typeface="Arial"/>
                <a:cs typeface="Arial"/>
              </a:rPr>
              <a:t>black</a:t>
            </a: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”);</a:t>
            </a:r>
            <a:endParaRPr sz="4400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5400">
              <a:latin typeface="Times New Roman"/>
              <a:cs typeface="Times New Roman"/>
            </a:endParaRPr>
          </a:p>
          <a:p>
            <a:pPr marL="12700"/>
            <a:r>
              <a:rPr sz="4400" spc="-75" dirty="0">
                <a:solidFill>
                  <a:srgbClr val="FFFFFF"/>
                </a:solidFill>
                <a:latin typeface="Arial"/>
                <a:cs typeface="Arial"/>
              </a:rPr>
              <a:t>Set </a:t>
            </a: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various </a:t>
            </a:r>
            <a:r>
              <a:rPr sz="4400" spc="-200" dirty="0">
                <a:solidFill>
                  <a:srgbClr val="FFFFFF"/>
                </a:solidFill>
                <a:latin typeface="Arial"/>
                <a:cs typeface="Arial"/>
              </a:rPr>
              <a:t>css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5" dirty="0">
                <a:solidFill>
                  <a:srgbClr val="FFFFFF"/>
                </a:solidFill>
                <a:latin typeface="Arial"/>
                <a:cs typeface="Arial"/>
              </a:rPr>
              <a:t>properties.</a:t>
            </a:r>
            <a:endParaRPr sz="4400">
              <a:latin typeface="Arial"/>
              <a:cs typeface="Arial"/>
            </a:endParaRPr>
          </a:p>
          <a:p>
            <a:pPr marL="330200">
              <a:lnSpc>
                <a:spcPts val="5040"/>
              </a:lnSpc>
              <a:spcBef>
                <a:spcPts val="520"/>
              </a:spcBef>
            </a:pPr>
            <a:r>
              <a:rPr sz="4400" spc="-70" dirty="0">
                <a:solidFill>
                  <a:srgbClr val="FFFFFF"/>
                </a:solidFill>
                <a:latin typeface="Arial"/>
                <a:cs typeface="Arial"/>
              </a:rPr>
              <a:t>$(...).</a:t>
            </a:r>
            <a:r>
              <a:rPr sz="4400" spc="-70" dirty="0">
                <a:solidFill>
                  <a:srgbClr val="E0EDD4"/>
                </a:solidFill>
                <a:latin typeface="Arial"/>
                <a:cs typeface="Arial"/>
              </a:rPr>
              <a:t>css</a:t>
            </a:r>
            <a:r>
              <a:rPr sz="4400" spc="-70" dirty="0">
                <a:solidFill>
                  <a:srgbClr val="FFFFFF"/>
                </a:solidFill>
                <a:latin typeface="Arial"/>
                <a:cs typeface="Arial"/>
              </a:rPr>
              <a:t>({</a:t>
            </a:r>
            <a:endParaRPr sz="4400">
              <a:latin typeface="Arial"/>
              <a:cs typeface="Arial"/>
            </a:endParaRPr>
          </a:p>
          <a:p>
            <a:pPr marL="673100" marR="2823845">
              <a:lnSpc>
                <a:spcPts val="4800"/>
              </a:lnSpc>
              <a:spcBef>
                <a:spcPts val="320"/>
              </a:spcBef>
            </a:pPr>
            <a:r>
              <a:rPr sz="4400" spc="-10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4400" spc="-10" dirty="0">
                <a:solidFill>
                  <a:srgbClr val="CAF0FE"/>
                </a:solidFill>
                <a:latin typeface="Arial"/>
                <a:cs typeface="Arial"/>
              </a:rPr>
              <a:t>background</a:t>
            </a:r>
            <a:r>
              <a:rPr sz="4400" spc="-10" dirty="0">
                <a:solidFill>
                  <a:srgbClr val="FFFFFF"/>
                </a:solidFill>
                <a:latin typeface="Arial"/>
                <a:cs typeface="Arial"/>
              </a:rPr>
              <a:t>”:</a:t>
            </a:r>
            <a:r>
              <a:rPr sz="4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110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4400" spc="110" dirty="0">
                <a:solidFill>
                  <a:srgbClr val="CAF0FE"/>
                </a:solidFill>
                <a:latin typeface="Arial"/>
                <a:cs typeface="Arial"/>
              </a:rPr>
              <a:t>yellow</a:t>
            </a:r>
            <a:r>
              <a:rPr sz="4400" spc="110" dirty="0">
                <a:solidFill>
                  <a:srgbClr val="FFFFFF"/>
                </a:solidFill>
                <a:latin typeface="Arial"/>
                <a:cs typeface="Arial"/>
              </a:rPr>
              <a:t>”,  </a:t>
            </a:r>
            <a:r>
              <a:rPr sz="4400" spc="60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4400" spc="60" dirty="0">
                <a:solidFill>
                  <a:srgbClr val="CAF0FE"/>
                </a:solidFill>
                <a:latin typeface="Arial"/>
                <a:cs typeface="Arial"/>
              </a:rPr>
              <a:t>height</a:t>
            </a:r>
            <a:r>
              <a:rPr sz="4400" spc="60" dirty="0">
                <a:solidFill>
                  <a:srgbClr val="FFFFFF"/>
                </a:solidFill>
                <a:latin typeface="Arial"/>
                <a:cs typeface="Arial"/>
              </a:rPr>
              <a:t>”:</a:t>
            </a:r>
            <a:r>
              <a:rPr sz="4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45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4400" spc="45" dirty="0">
                <a:solidFill>
                  <a:srgbClr val="CAF0FE"/>
                </a:solidFill>
                <a:latin typeface="Arial"/>
                <a:cs typeface="Arial"/>
              </a:rPr>
              <a:t>400px</a:t>
            </a:r>
            <a:r>
              <a:rPr sz="4400" spc="45" dirty="0">
                <a:solidFill>
                  <a:srgbClr val="FFFFFF"/>
                </a:solidFill>
                <a:latin typeface="Arial"/>
                <a:cs typeface="Arial"/>
              </a:rPr>
              <a:t>”</a:t>
            </a:r>
            <a:endParaRPr sz="4400">
              <a:latin typeface="Arial"/>
              <a:cs typeface="Arial"/>
            </a:endParaRPr>
          </a:p>
          <a:p>
            <a:pPr marL="330200">
              <a:lnSpc>
                <a:spcPts val="4720"/>
              </a:lnSpc>
            </a:pPr>
            <a:r>
              <a:rPr sz="4400" spc="40" dirty="0">
                <a:solidFill>
                  <a:srgbClr val="FFFFFF"/>
                </a:solidFill>
                <a:latin typeface="Arial"/>
                <a:cs typeface="Arial"/>
              </a:rPr>
              <a:t>});</a:t>
            </a:r>
            <a:endParaRPr sz="4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61931" y="254000"/>
            <a:ext cx="342900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727032" y="241300"/>
            <a:ext cx="2668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/>
              <a:t>Attributes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13831" y="2159000"/>
            <a:ext cx="99060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70931" y="1473200"/>
            <a:ext cx="63627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58231" y="3619500"/>
            <a:ext cx="7289800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75731" y="4356100"/>
            <a:ext cx="7124700" cy="2743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01131" y="8331200"/>
            <a:ext cx="1023620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83631" y="7556500"/>
            <a:ext cx="10426700" cy="914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10631" y="1473200"/>
            <a:ext cx="9945370" cy="76610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spcBef>
                <a:spcPts val="100"/>
              </a:spcBef>
            </a:pPr>
            <a:r>
              <a:rPr sz="4400" spc="-75" dirty="0">
                <a:solidFill>
                  <a:srgbClr val="FFFFFF"/>
                </a:solidFill>
                <a:latin typeface="Arial"/>
                <a:cs typeface="Arial"/>
              </a:rPr>
              <a:t>Set </a:t>
            </a:r>
            <a:r>
              <a:rPr sz="4400" spc="5" dirty="0">
                <a:solidFill>
                  <a:srgbClr val="FFFFFF"/>
                </a:solidFill>
                <a:latin typeface="Arial"/>
                <a:cs typeface="Arial"/>
              </a:rPr>
              <a:t>border </a:t>
            </a:r>
            <a:r>
              <a:rPr sz="4400" spc="8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400" spc="-70" dirty="0">
                <a:solidFill>
                  <a:srgbClr val="FFFFFF"/>
                </a:solidFill>
                <a:latin typeface="Arial"/>
                <a:cs typeface="Arial"/>
              </a:rPr>
              <a:t>1px</a:t>
            </a:r>
            <a:r>
              <a:rPr sz="440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80" dirty="0">
                <a:solidFill>
                  <a:srgbClr val="FFFFFF"/>
                </a:solidFill>
                <a:latin typeface="Arial"/>
                <a:cs typeface="Arial"/>
              </a:rPr>
              <a:t>black</a:t>
            </a:r>
            <a:endParaRPr sz="4400">
              <a:latin typeface="Arial"/>
              <a:cs typeface="Arial"/>
            </a:endParaRPr>
          </a:p>
          <a:p>
            <a:pPr marL="368300">
              <a:spcBef>
                <a:spcPts val="120"/>
              </a:spcBef>
            </a:pP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$(...).</a:t>
            </a:r>
            <a:r>
              <a:rPr sz="4400" spc="-20" dirty="0">
                <a:solidFill>
                  <a:srgbClr val="E0EDD4"/>
                </a:solidFill>
                <a:latin typeface="Arial"/>
                <a:cs typeface="Arial"/>
              </a:rPr>
              <a:t>css</a:t>
            </a: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sz="4400" spc="-20" dirty="0">
                <a:solidFill>
                  <a:srgbClr val="CAF0FE"/>
                </a:solidFill>
                <a:latin typeface="Arial"/>
                <a:cs typeface="Arial"/>
              </a:rPr>
              <a:t>border</a:t>
            </a: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”, </a:t>
            </a:r>
            <a:r>
              <a:rPr sz="4400" spc="30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4400" spc="30" dirty="0">
                <a:solidFill>
                  <a:srgbClr val="CAF0FE"/>
                </a:solidFill>
                <a:latin typeface="Arial"/>
                <a:cs typeface="Arial"/>
              </a:rPr>
              <a:t>1px </a:t>
            </a:r>
            <a:r>
              <a:rPr sz="4400" spc="-45" dirty="0">
                <a:solidFill>
                  <a:srgbClr val="CAF0FE"/>
                </a:solidFill>
                <a:latin typeface="Arial"/>
                <a:cs typeface="Arial"/>
              </a:rPr>
              <a:t>solid</a:t>
            </a:r>
            <a:r>
              <a:rPr sz="4400" spc="-120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4400" spc="-20" dirty="0">
                <a:solidFill>
                  <a:srgbClr val="CAF0FE"/>
                </a:solidFill>
                <a:latin typeface="Arial"/>
                <a:cs typeface="Arial"/>
              </a:rPr>
              <a:t>black</a:t>
            </a: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”);</a:t>
            </a:r>
            <a:endParaRPr sz="4400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5400">
              <a:latin typeface="Times New Roman"/>
              <a:cs typeface="Times New Roman"/>
            </a:endParaRPr>
          </a:p>
          <a:p>
            <a:pPr marL="12700"/>
            <a:r>
              <a:rPr sz="4400" spc="-75" dirty="0">
                <a:solidFill>
                  <a:srgbClr val="FFFFFF"/>
                </a:solidFill>
                <a:latin typeface="Arial"/>
                <a:cs typeface="Arial"/>
              </a:rPr>
              <a:t>Set </a:t>
            </a: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various </a:t>
            </a:r>
            <a:r>
              <a:rPr sz="4400" spc="-200" dirty="0">
                <a:solidFill>
                  <a:srgbClr val="FFFFFF"/>
                </a:solidFill>
                <a:latin typeface="Arial"/>
                <a:cs typeface="Arial"/>
              </a:rPr>
              <a:t>css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5" dirty="0">
                <a:solidFill>
                  <a:srgbClr val="FFFFFF"/>
                </a:solidFill>
                <a:latin typeface="Arial"/>
                <a:cs typeface="Arial"/>
              </a:rPr>
              <a:t>properties.</a:t>
            </a:r>
            <a:endParaRPr sz="4400">
              <a:latin typeface="Arial"/>
              <a:cs typeface="Arial"/>
            </a:endParaRPr>
          </a:p>
          <a:p>
            <a:pPr marL="330200">
              <a:lnSpc>
                <a:spcPts val="5040"/>
              </a:lnSpc>
              <a:spcBef>
                <a:spcPts val="520"/>
              </a:spcBef>
            </a:pPr>
            <a:r>
              <a:rPr sz="4400" spc="-70" dirty="0">
                <a:solidFill>
                  <a:srgbClr val="FFFFFF"/>
                </a:solidFill>
                <a:latin typeface="Arial"/>
                <a:cs typeface="Arial"/>
              </a:rPr>
              <a:t>$(...).</a:t>
            </a:r>
            <a:r>
              <a:rPr sz="4400" spc="-70" dirty="0">
                <a:solidFill>
                  <a:srgbClr val="E0EDD4"/>
                </a:solidFill>
                <a:latin typeface="Arial"/>
                <a:cs typeface="Arial"/>
              </a:rPr>
              <a:t>css</a:t>
            </a:r>
            <a:r>
              <a:rPr sz="4400" spc="-70" dirty="0">
                <a:solidFill>
                  <a:srgbClr val="FFFFFF"/>
                </a:solidFill>
                <a:latin typeface="Arial"/>
                <a:cs typeface="Arial"/>
              </a:rPr>
              <a:t>({</a:t>
            </a:r>
            <a:endParaRPr sz="4400">
              <a:latin typeface="Arial"/>
              <a:cs typeface="Arial"/>
            </a:endParaRPr>
          </a:p>
          <a:p>
            <a:pPr marL="673100" marR="3468370">
              <a:lnSpc>
                <a:spcPts val="4800"/>
              </a:lnSpc>
              <a:spcBef>
                <a:spcPts val="320"/>
              </a:spcBef>
            </a:pPr>
            <a:r>
              <a:rPr sz="4400" spc="-10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4400" spc="-10" dirty="0">
                <a:solidFill>
                  <a:srgbClr val="CAF0FE"/>
                </a:solidFill>
                <a:latin typeface="Arial"/>
                <a:cs typeface="Arial"/>
              </a:rPr>
              <a:t>background</a:t>
            </a:r>
            <a:r>
              <a:rPr sz="4400" spc="-10" dirty="0">
                <a:solidFill>
                  <a:srgbClr val="FFFFFF"/>
                </a:solidFill>
                <a:latin typeface="Arial"/>
                <a:cs typeface="Arial"/>
              </a:rPr>
              <a:t>”:</a:t>
            </a:r>
            <a:r>
              <a:rPr sz="4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110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4400" spc="110" dirty="0">
                <a:solidFill>
                  <a:srgbClr val="CAF0FE"/>
                </a:solidFill>
                <a:latin typeface="Arial"/>
                <a:cs typeface="Arial"/>
              </a:rPr>
              <a:t>yellow</a:t>
            </a:r>
            <a:r>
              <a:rPr sz="4400" spc="110" dirty="0">
                <a:solidFill>
                  <a:srgbClr val="FFFFFF"/>
                </a:solidFill>
                <a:latin typeface="Arial"/>
                <a:cs typeface="Arial"/>
              </a:rPr>
              <a:t>”,  </a:t>
            </a:r>
            <a:r>
              <a:rPr sz="4400" spc="60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4400" spc="60" dirty="0">
                <a:solidFill>
                  <a:srgbClr val="CAF0FE"/>
                </a:solidFill>
                <a:latin typeface="Arial"/>
                <a:cs typeface="Arial"/>
              </a:rPr>
              <a:t>height</a:t>
            </a:r>
            <a:r>
              <a:rPr sz="4400" spc="60" dirty="0">
                <a:solidFill>
                  <a:srgbClr val="FFFFFF"/>
                </a:solidFill>
                <a:latin typeface="Arial"/>
                <a:cs typeface="Arial"/>
              </a:rPr>
              <a:t>”:</a:t>
            </a:r>
            <a:r>
              <a:rPr sz="4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45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4400" spc="45" dirty="0">
                <a:solidFill>
                  <a:srgbClr val="CAF0FE"/>
                </a:solidFill>
                <a:latin typeface="Arial"/>
                <a:cs typeface="Arial"/>
              </a:rPr>
              <a:t>400px</a:t>
            </a:r>
            <a:r>
              <a:rPr sz="4400" spc="45" dirty="0">
                <a:solidFill>
                  <a:srgbClr val="FFFFFF"/>
                </a:solidFill>
                <a:latin typeface="Arial"/>
                <a:cs typeface="Arial"/>
              </a:rPr>
              <a:t>”</a:t>
            </a:r>
            <a:endParaRPr sz="4400">
              <a:latin typeface="Arial"/>
              <a:cs typeface="Arial"/>
            </a:endParaRPr>
          </a:p>
          <a:p>
            <a:pPr marL="330200">
              <a:lnSpc>
                <a:spcPts val="4720"/>
              </a:lnSpc>
            </a:pPr>
            <a:r>
              <a:rPr sz="4400" spc="40" dirty="0">
                <a:solidFill>
                  <a:srgbClr val="FFFFFF"/>
                </a:solidFill>
                <a:latin typeface="Arial"/>
                <a:cs typeface="Arial"/>
              </a:rPr>
              <a:t>});</a:t>
            </a:r>
            <a:endParaRPr sz="4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800">
              <a:latin typeface="Times New Roman"/>
              <a:cs typeface="Times New Roman"/>
            </a:endParaRPr>
          </a:p>
          <a:p>
            <a:pPr marL="38100"/>
            <a:r>
              <a:rPr sz="4400" spc="-75" dirty="0">
                <a:solidFill>
                  <a:srgbClr val="FFFFFF"/>
                </a:solidFill>
                <a:latin typeface="Arial"/>
                <a:cs typeface="Arial"/>
              </a:rPr>
              <a:t>Set </a:t>
            </a:r>
            <a:r>
              <a:rPr sz="4400" spc="15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link’s </a:t>
            </a:r>
            <a:r>
              <a:rPr sz="4400" spc="55" dirty="0">
                <a:solidFill>
                  <a:srgbClr val="FFFFFF"/>
                </a:solidFill>
                <a:latin typeface="Arial"/>
                <a:cs typeface="Arial"/>
              </a:rPr>
              <a:t>href </a:t>
            </a:r>
            <a:r>
              <a:rPr sz="4400" spc="60" dirty="0">
                <a:solidFill>
                  <a:srgbClr val="FFFFFF"/>
                </a:solidFill>
                <a:latin typeface="Arial"/>
                <a:cs typeface="Arial"/>
              </a:rPr>
              <a:t>attribute </a:t>
            </a:r>
            <a:r>
              <a:rPr sz="4400" spc="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400" spc="-3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70" dirty="0">
                <a:solidFill>
                  <a:srgbClr val="FFFFFF"/>
                </a:solidFill>
                <a:latin typeface="Arial"/>
                <a:cs typeface="Arial"/>
              </a:rPr>
              <a:t>google.com</a:t>
            </a:r>
            <a:endParaRPr sz="4400">
              <a:latin typeface="Arial"/>
              <a:cs typeface="Arial"/>
            </a:endParaRPr>
          </a:p>
          <a:p>
            <a:pPr marL="355600">
              <a:spcBef>
                <a:spcPts val="819"/>
              </a:spcBef>
            </a:pPr>
            <a:r>
              <a:rPr sz="4400" spc="85" dirty="0">
                <a:solidFill>
                  <a:srgbClr val="FFFFFF"/>
                </a:solidFill>
                <a:latin typeface="Arial"/>
                <a:cs typeface="Arial"/>
              </a:rPr>
              <a:t>$(“a”).</a:t>
            </a:r>
            <a:r>
              <a:rPr sz="4400" spc="85" dirty="0">
                <a:solidFill>
                  <a:srgbClr val="E0EDD4"/>
                </a:solidFill>
                <a:latin typeface="Arial"/>
                <a:cs typeface="Arial"/>
              </a:rPr>
              <a:t>attr</a:t>
            </a:r>
            <a:r>
              <a:rPr sz="4400" spc="85" dirty="0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sz="4400" spc="85" dirty="0">
                <a:solidFill>
                  <a:srgbClr val="CAF0FE"/>
                </a:solidFill>
                <a:latin typeface="Arial"/>
                <a:cs typeface="Arial"/>
              </a:rPr>
              <a:t>href</a:t>
            </a:r>
            <a:r>
              <a:rPr sz="4400" spc="85" dirty="0">
                <a:solidFill>
                  <a:srgbClr val="FFFFFF"/>
                </a:solidFill>
                <a:latin typeface="Arial"/>
                <a:cs typeface="Arial"/>
              </a:rPr>
              <a:t>”,</a:t>
            </a:r>
            <a:r>
              <a:rPr sz="4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10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4400" u="heavy" spc="10" dirty="0">
                <a:solidFill>
                  <a:srgbClr val="CAF0FE"/>
                </a:solidFill>
                <a:uFill>
                  <a:solidFill>
                    <a:srgbClr val="CAF0FE"/>
                  </a:solidFill>
                </a:uFill>
                <a:latin typeface="Arial"/>
                <a:cs typeface="Arial"/>
                <a:hlinkClick r:id="rId9"/>
              </a:rPr>
              <a:t>http://google.com</a:t>
            </a:r>
            <a:r>
              <a:rPr sz="4400" spc="10" dirty="0">
                <a:solidFill>
                  <a:srgbClr val="FFFFFF"/>
                </a:solidFill>
                <a:latin typeface="Arial"/>
                <a:cs typeface="Arial"/>
              </a:rPr>
              <a:t>”);</a:t>
            </a:r>
            <a:endParaRPr sz="4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61931" y="254000"/>
            <a:ext cx="3429000" cy="965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727032" y="241300"/>
            <a:ext cx="2668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/>
              <a:t>Attributes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1931" y="254000"/>
            <a:ext cx="34290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27032" y="241300"/>
            <a:ext cx="2668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/>
              <a:t>Attributes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13831" y="2425700"/>
            <a:ext cx="81915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70931" y="1739900"/>
            <a:ext cx="100330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23331" y="1739900"/>
            <a:ext cx="9225280" cy="1381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400" spc="-145" dirty="0">
                <a:solidFill>
                  <a:srgbClr val="FFFFFF"/>
                </a:solidFill>
                <a:latin typeface="Arial"/>
                <a:cs typeface="Arial"/>
              </a:rPr>
              <a:t>Replace </a:t>
            </a:r>
            <a:r>
              <a:rPr sz="4400" spc="-95" dirty="0">
                <a:solidFill>
                  <a:srgbClr val="FFFFFF"/>
                </a:solidFill>
                <a:latin typeface="Arial"/>
                <a:cs typeface="Arial"/>
              </a:rPr>
              <a:t>HTML </a:t>
            </a:r>
            <a:r>
              <a:rPr sz="4400" spc="14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4400" spc="-15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400" spc="15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44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40" dirty="0">
                <a:solidFill>
                  <a:srgbClr val="FFFFFF"/>
                </a:solidFill>
                <a:latin typeface="Arial"/>
                <a:cs typeface="Arial"/>
              </a:rPr>
              <a:t>paragraph.</a:t>
            </a:r>
            <a:endParaRPr sz="4400">
              <a:latin typeface="Arial"/>
              <a:cs typeface="Arial"/>
            </a:endParaRPr>
          </a:p>
          <a:p>
            <a:pPr marL="355600">
              <a:spcBef>
                <a:spcPts val="120"/>
              </a:spcBef>
            </a:pP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$(...).</a:t>
            </a:r>
            <a:r>
              <a:rPr sz="4400" spc="-20" dirty="0">
                <a:solidFill>
                  <a:srgbClr val="E0EDD4"/>
                </a:solidFill>
                <a:latin typeface="Arial"/>
                <a:cs typeface="Arial"/>
              </a:rPr>
              <a:t>html</a:t>
            </a: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sz="4400" spc="-20" dirty="0">
                <a:solidFill>
                  <a:srgbClr val="CAF0FE"/>
                </a:solidFill>
                <a:latin typeface="Arial"/>
                <a:cs typeface="Arial"/>
              </a:rPr>
              <a:t>&lt;p&gt;I’m</a:t>
            </a:r>
            <a:r>
              <a:rPr sz="4400" spc="-40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4400" spc="-15" dirty="0">
                <a:solidFill>
                  <a:srgbClr val="CAF0FE"/>
                </a:solidFill>
                <a:latin typeface="Arial"/>
                <a:cs typeface="Arial"/>
              </a:rPr>
              <a:t>new&lt;/p&gt;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”);</a:t>
            </a:r>
            <a:endParaRPr sz="4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1931" y="254000"/>
            <a:ext cx="34290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727032" y="241300"/>
            <a:ext cx="2668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/>
              <a:t>Attributes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13831" y="2425700"/>
            <a:ext cx="81915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70931" y="1739900"/>
            <a:ext cx="100330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61931" y="254000"/>
            <a:ext cx="34290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727032" y="241300"/>
            <a:ext cx="2668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/>
              <a:t>Attributes</a:t>
            </a:r>
          </a:p>
        </p:txBody>
      </p:sp>
      <p:sp>
        <p:nvSpPr>
          <p:cNvPr id="8" name="object 8"/>
          <p:cNvSpPr/>
          <p:nvPr/>
        </p:nvSpPr>
        <p:spPr>
          <a:xfrm>
            <a:off x="3488531" y="3314700"/>
            <a:ext cx="8305800" cy="914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88531" y="4051300"/>
            <a:ext cx="7442200" cy="914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23331" y="1739900"/>
            <a:ext cx="9225280" cy="3007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400" spc="-145" dirty="0">
                <a:solidFill>
                  <a:srgbClr val="FFFFFF"/>
                </a:solidFill>
                <a:latin typeface="Arial"/>
                <a:cs typeface="Arial"/>
              </a:rPr>
              <a:t>Replace </a:t>
            </a:r>
            <a:r>
              <a:rPr sz="4400" spc="-95" dirty="0">
                <a:solidFill>
                  <a:srgbClr val="FFFFFF"/>
                </a:solidFill>
                <a:latin typeface="Arial"/>
                <a:cs typeface="Arial"/>
              </a:rPr>
              <a:t>HTML </a:t>
            </a:r>
            <a:r>
              <a:rPr sz="4400" spc="14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4400" spc="-15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400" spc="15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44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40" dirty="0">
                <a:solidFill>
                  <a:srgbClr val="FFFFFF"/>
                </a:solidFill>
                <a:latin typeface="Arial"/>
                <a:cs typeface="Arial"/>
              </a:rPr>
              <a:t>paragraph.</a:t>
            </a:r>
            <a:endParaRPr sz="4400">
              <a:latin typeface="Arial"/>
              <a:cs typeface="Arial"/>
            </a:endParaRPr>
          </a:p>
          <a:p>
            <a:pPr marL="355600">
              <a:spcBef>
                <a:spcPts val="120"/>
              </a:spcBef>
            </a:pP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$(...).</a:t>
            </a:r>
            <a:r>
              <a:rPr sz="4400" spc="-20" dirty="0">
                <a:solidFill>
                  <a:srgbClr val="E0EDD4"/>
                </a:solidFill>
                <a:latin typeface="Arial"/>
                <a:cs typeface="Arial"/>
              </a:rPr>
              <a:t>html</a:t>
            </a: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sz="4400" spc="-20" dirty="0">
                <a:solidFill>
                  <a:srgbClr val="CAF0FE"/>
                </a:solidFill>
                <a:latin typeface="Arial"/>
                <a:cs typeface="Arial"/>
              </a:rPr>
              <a:t>&lt;p&gt;I’m</a:t>
            </a:r>
            <a:r>
              <a:rPr sz="4400" spc="-40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4400" spc="-15" dirty="0">
                <a:solidFill>
                  <a:srgbClr val="CAF0FE"/>
                </a:solidFill>
                <a:latin typeface="Arial"/>
                <a:cs typeface="Arial"/>
              </a:rPr>
              <a:t>new&lt;/p&gt;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”);</a:t>
            </a:r>
            <a:endParaRPr sz="4400">
              <a:latin typeface="Arial"/>
              <a:cs typeface="Arial"/>
            </a:endParaRPr>
          </a:p>
          <a:p>
            <a:pPr marL="1130300">
              <a:spcBef>
                <a:spcPts val="1720"/>
              </a:spcBef>
            </a:pP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&lt;div&gt;whatever&lt;/div&gt; </a:t>
            </a:r>
            <a:r>
              <a:rPr sz="4400" dirty="0">
                <a:solidFill>
                  <a:srgbClr val="E0EDD4"/>
                </a:solidFill>
                <a:latin typeface="Arial"/>
                <a:cs typeface="Arial"/>
              </a:rPr>
              <a:t>turns</a:t>
            </a:r>
            <a:r>
              <a:rPr sz="4400" spc="-95" dirty="0">
                <a:solidFill>
                  <a:srgbClr val="E0EDD4"/>
                </a:solidFill>
                <a:latin typeface="Arial"/>
                <a:cs typeface="Arial"/>
              </a:rPr>
              <a:t> </a:t>
            </a:r>
            <a:r>
              <a:rPr sz="4400" spc="35" dirty="0">
                <a:solidFill>
                  <a:srgbClr val="E0EDD4"/>
                </a:solidFill>
                <a:latin typeface="Arial"/>
                <a:cs typeface="Arial"/>
              </a:rPr>
              <a:t>into</a:t>
            </a:r>
            <a:endParaRPr sz="4400">
              <a:latin typeface="Arial"/>
              <a:cs typeface="Arial"/>
            </a:endParaRPr>
          </a:p>
          <a:p>
            <a:pPr marL="1130300">
              <a:spcBef>
                <a:spcPts val="520"/>
              </a:spcBef>
            </a:pP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&lt;div&gt;</a:t>
            </a:r>
            <a:r>
              <a:rPr sz="4400" spc="-55" dirty="0">
                <a:solidFill>
                  <a:srgbClr val="CAF0FE"/>
                </a:solidFill>
                <a:latin typeface="Arial"/>
                <a:cs typeface="Arial"/>
              </a:rPr>
              <a:t>&lt;p&gt;I’m</a:t>
            </a:r>
            <a:r>
              <a:rPr sz="4400" spc="-40" dirty="0">
                <a:solidFill>
                  <a:srgbClr val="CAF0FE"/>
                </a:solidFill>
                <a:latin typeface="Arial"/>
                <a:cs typeface="Arial"/>
              </a:rPr>
              <a:t> new&lt;/p&gt;</a:t>
            </a:r>
            <a:r>
              <a:rPr sz="4400" spc="-40" dirty="0">
                <a:solidFill>
                  <a:srgbClr val="FFFFFF"/>
                </a:solidFill>
                <a:latin typeface="Arial"/>
                <a:cs typeface="Arial"/>
              </a:rPr>
              <a:t>&lt;/div&gt;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80631" y="4318000"/>
            <a:ext cx="10388600" cy="119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78446" y="4279900"/>
            <a:ext cx="936879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400" spc="-135" dirty="0"/>
              <a:t>HTML </a:t>
            </a:r>
            <a:r>
              <a:rPr sz="6400" spc="-80" dirty="0"/>
              <a:t>is </a:t>
            </a:r>
            <a:r>
              <a:rPr sz="6400" spc="30" dirty="0"/>
              <a:t>tied </a:t>
            </a:r>
            <a:r>
              <a:rPr sz="6400" spc="120" dirty="0"/>
              <a:t>to</a:t>
            </a:r>
            <a:r>
              <a:rPr sz="6400" spc="-70" dirty="0"/>
              <a:t> </a:t>
            </a:r>
            <a:r>
              <a:rPr sz="6400" spc="-65" dirty="0"/>
              <a:t>JavaScript</a:t>
            </a:r>
            <a:endParaRPr sz="6400"/>
          </a:p>
        </p:txBody>
      </p:sp>
      <p:sp>
        <p:nvSpPr>
          <p:cNvPr id="4" name="object 4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13831" y="2425700"/>
            <a:ext cx="81915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70931" y="1739900"/>
            <a:ext cx="100330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07431" y="5041900"/>
            <a:ext cx="12306300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50331" y="5829300"/>
            <a:ext cx="10883900" cy="914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61931" y="254000"/>
            <a:ext cx="342900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727032" y="241300"/>
            <a:ext cx="2668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/>
              <a:t>Attributes</a:t>
            </a:r>
          </a:p>
        </p:txBody>
      </p:sp>
      <p:sp>
        <p:nvSpPr>
          <p:cNvPr id="10" name="object 10"/>
          <p:cNvSpPr/>
          <p:nvPr/>
        </p:nvSpPr>
        <p:spPr>
          <a:xfrm>
            <a:off x="3488531" y="3314700"/>
            <a:ext cx="8305800" cy="914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88531" y="4051300"/>
            <a:ext cx="7442200" cy="914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59831" y="1739900"/>
            <a:ext cx="11499850" cy="4785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spcBef>
                <a:spcPts val="100"/>
              </a:spcBef>
            </a:pPr>
            <a:r>
              <a:rPr sz="4400" spc="-145" dirty="0">
                <a:solidFill>
                  <a:srgbClr val="FFFFFF"/>
                </a:solidFill>
                <a:latin typeface="Arial"/>
                <a:cs typeface="Arial"/>
              </a:rPr>
              <a:t>Replace </a:t>
            </a:r>
            <a:r>
              <a:rPr sz="4400" spc="-95" dirty="0">
                <a:solidFill>
                  <a:srgbClr val="FFFFFF"/>
                </a:solidFill>
                <a:latin typeface="Arial"/>
                <a:cs typeface="Arial"/>
              </a:rPr>
              <a:t>HTML </a:t>
            </a:r>
            <a:r>
              <a:rPr sz="4400" spc="14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4400" spc="-15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400" spc="15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44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40" dirty="0">
                <a:solidFill>
                  <a:srgbClr val="FFFFFF"/>
                </a:solidFill>
                <a:latin typeface="Arial"/>
                <a:cs typeface="Arial"/>
              </a:rPr>
              <a:t>paragraph.</a:t>
            </a:r>
            <a:endParaRPr sz="4400">
              <a:latin typeface="Arial"/>
              <a:cs typeface="Arial"/>
            </a:endParaRPr>
          </a:p>
          <a:p>
            <a:pPr marL="419100">
              <a:spcBef>
                <a:spcPts val="120"/>
              </a:spcBef>
            </a:pP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$(...).</a:t>
            </a:r>
            <a:r>
              <a:rPr sz="4400" spc="-20" dirty="0">
                <a:solidFill>
                  <a:srgbClr val="E0EDD4"/>
                </a:solidFill>
                <a:latin typeface="Arial"/>
                <a:cs typeface="Arial"/>
              </a:rPr>
              <a:t>html</a:t>
            </a: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sz="4400" spc="-20" dirty="0">
                <a:solidFill>
                  <a:srgbClr val="CAF0FE"/>
                </a:solidFill>
                <a:latin typeface="Arial"/>
                <a:cs typeface="Arial"/>
              </a:rPr>
              <a:t>&lt;p&gt;I’m</a:t>
            </a:r>
            <a:r>
              <a:rPr sz="4400" spc="-40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4400" spc="-15" dirty="0">
                <a:solidFill>
                  <a:srgbClr val="CAF0FE"/>
                </a:solidFill>
                <a:latin typeface="Arial"/>
                <a:cs typeface="Arial"/>
              </a:rPr>
              <a:t>new&lt;/p&gt;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”);</a:t>
            </a:r>
            <a:endParaRPr sz="4400">
              <a:latin typeface="Arial"/>
              <a:cs typeface="Arial"/>
            </a:endParaRPr>
          </a:p>
          <a:p>
            <a:pPr marL="1193800">
              <a:spcBef>
                <a:spcPts val="1720"/>
              </a:spcBef>
            </a:pP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&lt;div&gt;whatever&lt;/div&gt; </a:t>
            </a:r>
            <a:r>
              <a:rPr sz="4400" dirty="0">
                <a:solidFill>
                  <a:srgbClr val="E0EDD4"/>
                </a:solidFill>
                <a:latin typeface="Arial"/>
                <a:cs typeface="Arial"/>
              </a:rPr>
              <a:t>turns</a:t>
            </a:r>
            <a:r>
              <a:rPr sz="4400" spc="-80" dirty="0">
                <a:solidFill>
                  <a:srgbClr val="E0EDD4"/>
                </a:solidFill>
                <a:latin typeface="Arial"/>
                <a:cs typeface="Arial"/>
              </a:rPr>
              <a:t> </a:t>
            </a:r>
            <a:r>
              <a:rPr sz="4400" spc="35" dirty="0">
                <a:solidFill>
                  <a:srgbClr val="E0EDD4"/>
                </a:solidFill>
                <a:latin typeface="Arial"/>
                <a:cs typeface="Arial"/>
              </a:rPr>
              <a:t>into</a:t>
            </a:r>
            <a:endParaRPr sz="4400">
              <a:latin typeface="Arial"/>
              <a:cs typeface="Arial"/>
            </a:endParaRPr>
          </a:p>
          <a:p>
            <a:pPr marL="1193800">
              <a:spcBef>
                <a:spcPts val="520"/>
              </a:spcBef>
            </a:pP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&lt;div&gt;</a:t>
            </a:r>
            <a:r>
              <a:rPr sz="4400" spc="-55" dirty="0">
                <a:solidFill>
                  <a:srgbClr val="CAF0FE"/>
                </a:solidFill>
                <a:latin typeface="Arial"/>
                <a:cs typeface="Arial"/>
              </a:rPr>
              <a:t>&lt;p&gt;I’m</a:t>
            </a:r>
            <a:r>
              <a:rPr sz="4400" spc="-40" dirty="0">
                <a:solidFill>
                  <a:srgbClr val="CAF0FE"/>
                </a:solidFill>
                <a:latin typeface="Arial"/>
                <a:cs typeface="Arial"/>
              </a:rPr>
              <a:t> new&lt;/p&gt;</a:t>
            </a:r>
            <a:r>
              <a:rPr sz="4400" spc="-40" dirty="0">
                <a:solidFill>
                  <a:srgbClr val="FFFFFF"/>
                </a:solidFill>
                <a:latin typeface="Arial"/>
                <a:cs typeface="Arial"/>
              </a:rPr>
              <a:t>&lt;/div&gt;</a:t>
            </a:r>
            <a:endParaRPr sz="4400">
              <a:latin typeface="Arial"/>
              <a:cs typeface="Arial"/>
            </a:endParaRPr>
          </a:p>
          <a:p>
            <a:pPr marL="12700">
              <a:spcBef>
                <a:spcPts val="2520"/>
              </a:spcBef>
            </a:pPr>
            <a:r>
              <a:rPr sz="4400" spc="-75" dirty="0">
                <a:solidFill>
                  <a:srgbClr val="FFFFFF"/>
                </a:solidFill>
                <a:latin typeface="Arial"/>
                <a:cs typeface="Arial"/>
              </a:rPr>
              <a:t>Set </a:t>
            </a:r>
            <a:r>
              <a:rPr sz="4400" spc="-125" dirty="0">
                <a:solidFill>
                  <a:srgbClr val="FFFFFF"/>
                </a:solidFill>
                <a:latin typeface="Arial"/>
                <a:cs typeface="Arial"/>
              </a:rPr>
              <a:t>checkboxes </a:t>
            </a:r>
            <a:r>
              <a:rPr sz="4400" spc="60" dirty="0">
                <a:solidFill>
                  <a:srgbClr val="FFFFFF"/>
                </a:solidFill>
                <a:latin typeface="Arial"/>
                <a:cs typeface="Arial"/>
              </a:rPr>
              <a:t>attribute </a:t>
            </a:r>
            <a:r>
              <a:rPr sz="4400" spc="-30" dirty="0">
                <a:solidFill>
                  <a:srgbClr val="FFFFFF"/>
                </a:solidFill>
                <a:latin typeface="Arial"/>
                <a:cs typeface="Arial"/>
              </a:rPr>
              <a:t>“checked” </a:t>
            </a:r>
            <a:r>
              <a:rPr sz="4400" spc="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120" dirty="0">
                <a:solidFill>
                  <a:srgbClr val="FFFFFF"/>
                </a:solidFill>
                <a:latin typeface="Arial"/>
                <a:cs typeface="Arial"/>
              </a:rPr>
              <a:t>checked.</a:t>
            </a:r>
            <a:endParaRPr sz="4400">
              <a:latin typeface="Arial"/>
              <a:cs typeface="Arial"/>
            </a:endParaRPr>
          </a:p>
          <a:p>
            <a:pPr marL="355600">
              <a:spcBef>
                <a:spcPts val="919"/>
              </a:spcBef>
            </a:pP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400" spc="-15" dirty="0">
                <a:solidFill>
                  <a:srgbClr val="CAF0FE"/>
                </a:solidFill>
                <a:latin typeface="Arial"/>
                <a:cs typeface="Arial"/>
              </a:rPr>
              <a:t>:checkbox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”).</a:t>
            </a:r>
            <a:r>
              <a:rPr sz="4400" spc="-15" dirty="0">
                <a:solidFill>
                  <a:srgbClr val="E0EDD4"/>
                </a:solidFill>
                <a:latin typeface="Arial"/>
                <a:cs typeface="Arial"/>
              </a:rPr>
              <a:t>attr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sz="4400" spc="-15" dirty="0">
                <a:solidFill>
                  <a:srgbClr val="CAF0FE"/>
                </a:solidFill>
                <a:latin typeface="Arial"/>
                <a:cs typeface="Arial"/>
              </a:rPr>
              <a:t>checked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”,”</a:t>
            </a:r>
            <a:r>
              <a:rPr sz="4400" spc="-15" dirty="0">
                <a:solidFill>
                  <a:srgbClr val="CAF0FE"/>
                </a:solidFill>
                <a:latin typeface="Arial"/>
                <a:cs typeface="Arial"/>
              </a:rPr>
              <a:t>checked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”);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13831" y="2425700"/>
            <a:ext cx="81915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70931" y="1739900"/>
            <a:ext cx="100330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07431" y="5041900"/>
            <a:ext cx="12306300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50331" y="5829300"/>
            <a:ext cx="10883900" cy="914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63031" y="8089900"/>
            <a:ext cx="4038600" cy="914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32831" y="7315200"/>
            <a:ext cx="5702300" cy="914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61931" y="254000"/>
            <a:ext cx="3429000" cy="965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727032" y="241300"/>
            <a:ext cx="2668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/>
              <a:t>Attributes</a:t>
            </a:r>
          </a:p>
        </p:txBody>
      </p:sp>
      <p:sp>
        <p:nvSpPr>
          <p:cNvPr id="12" name="object 12"/>
          <p:cNvSpPr/>
          <p:nvPr/>
        </p:nvSpPr>
        <p:spPr>
          <a:xfrm>
            <a:off x="3488531" y="3314700"/>
            <a:ext cx="8305800" cy="914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8531" y="4051300"/>
            <a:ext cx="7442200" cy="914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459831" y="1739901"/>
            <a:ext cx="11499850" cy="71173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spcBef>
                <a:spcPts val="100"/>
              </a:spcBef>
            </a:pPr>
            <a:r>
              <a:rPr sz="4400" spc="-145" dirty="0">
                <a:solidFill>
                  <a:srgbClr val="FFFFFF"/>
                </a:solidFill>
                <a:latin typeface="Arial"/>
                <a:cs typeface="Arial"/>
              </a:rPr>
              <a:t>Replace </a:t>
            </a:r>
            <a:r>
              <a:rPr sz="4400" spc="-95" dirty="0">
                <a:solidFill>
                  <a:srgbClr val="FFFFFF"/>
                </a:solidFill>
                <a:latin typeface="Arial"/>
                <a:cs typeface="Arial"/>
              </a:rPr>
              <a:t>HTML </a:t>
            </a:r>
            <a:r>
              <a:rPr sz="4400" spc="14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4400" spc="-15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400" spc="15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44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40" dirty="0">
                <a:solidFill>
                  <a:srgbClr val="FFFFFF"/>
                </a:solidFill>
                <a:latin typeface="Arial"/>
                <a:cs typeface="Arial"/>
              </a:rPr>
              <a:t>paragraph.</a:t>
            </a:r>
            <a:endParaRPr sz="4400">
              <a:latin typeface="Arial"/>
              <a:cs typeface="Arial"/>
            </a:endParaRPr>
          </a:p>
          <a:p>
            <a:pPr marL="419100">
              <a:spcBef>
                <a:spcPts val="120"/>
              </a:spcBef>
            </a:pP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$(...).</a:t>
            </a:r>
            <a:r>
              <a:rPr sz="4400" spc="-20" dirty="0">
                <a:solidFill>
                  <a:srgbClr val="E0EDD4"/>
                </a:solidFill>
                <a:latin typeface="Arial"/>
                <a:cs typeface="Arial"/>
              </a:rPr>
              <a:t>html</a:t>
            </a: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sz="4400" spc="-20" dirty="0">
                <a:solidFill>
                  <a:srgbClr val="CAF0FE"/>
                </a:solidFill>
                <a:latin typeface="Arial"/>
                <a:cs typeface="Arial"/>
              </a:rPr>
              <a:t>&lt;p&gt;I’m</a:t>
            </a:r>
            <a:r>
              <a:rPr sz="4400" spc="-40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4400" spc="-15" dirty="0">
                <a:solidFill>
                  <a:srgbClr val="CAF0FE"/>
                </a:solidFill>
                <a:latin typeface="Arial"/>
                <a:cs typeface="Arial"/>
              </a:rPr>
              <a:t>new&lt;/p&gt;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”);</a:t>
            </a:r>
            <a:endParaRPr sz="4400">
              <a:latin typeface="Arial"/>
              <a:cs typeface="Arial"/>
            </a:endParaRPr>
          </a:p>
          <a:p>
            <a:pPr marL="1193800">
              <a:spcBef>
                <a:spcPts val="1720"/>
              </a:spcBef>
            </a:pP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&lt;div&gt;whatever&lt;/div&gt; </a:t>
            </a:r>
            <a:r>
              <a:rPr sz="4400" dirty="0">
                <a:solidFill>
                  <a:srgbClr val="E0EDD4"/>
                </a:solidFill>
                <a:latin typeface="Arial"/>
                <a:cs typeface="Arial"/>
              </a:rPr>
              <a:t>turns</a:t>
            </a:r>
            <a:r>
              <a:rPr sz="4400" spc="-80" dirty="0">
                <a:solidFill>
                  <a:srgbClr val="E0EDD4"/>
                </a:solidFill>
                <a:latin typeface="Arial"/>
                <a:cs typeface="Arial"/>
              </a:rPr>
              <a:t> </a:t>
            </a:r>
            <a:r>
              <a:rPr sz="4400" spc="35" dirty="0">
                <a:solidFill>
                  <a:srgbClr val="E0EDD4"/>
                </a:solidFill>
                <a:latin typeface="Arial"/>
                <a:cs typeface="Arial"/>
              </a:rPr>
              <a:t>into</a:t>
            </a:r>
            <a:endParaRPr sz="4400">
              <a:latin typeface="Arial"/>
              <a:cs typeface="Arial"/>
            </a:endParaRPr>
          </a:p>
          <a:p>
            <a:pPr marL="1193800">
              <a:spcBef>
                <a:spcPts val="520"/>
              </a:spcBef>
            </a:pP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&lt;div&gt;</a:t>
            </a:r>
            <a:r>
              <a:rPr sz="4400" spc="-55" dirty="0">
                <a:solidFill>
                  <a:srgbClr val="CAF0FE"/>
                </a:solidFill>
                <a:latin typeface="Arial"/>
                <a:cs typeface="Arial"/>
              </a:rPr>
              <a:t>&lt;p&gt;I’m</a:t>
            </a:r>
            <a:r>
              <a:rPr sz="4400" spc="-40" dirty="0">
                <a:solidFill>
                  <a:srgbClr val="CAF0FE"/>
                </a:solidFill>
                <a:latin typeface="Arial"/>
                <a:cs typeface="Arial"/>
              </a:rPr>
              <a:t> new&lt;/p&gt;</a:t>
            </a:r>
            <a:r>
              <a:rPr sz="4400" spc="-40" dirty="0">
                <a:solidFill>
                  <a:srgbClr val="FFFFFF"/>
                </a:solidFill>
                <a:latin typeface="Arial"/>
                <a:cs typeface="Arial"/>
              </a:rPr>
              <a:t>&lt;/div&gt;</a:t>
            </a:r>
            <a:endParaRPr sz="4400">
              <a:latin typeface="Arial"/>
              <a:cs typeface="Arial"/>
            </a:endParaRPr>
          </a:p>
          <a:p>
            <a:pPr marL="12700">
              <a:spcBef>
                <a:spcPts val="2520"/>
              </a:spcBef>
            </a:pPr>
            <a:r>
              <a:rPr sz="4400" spc="-75" dirty="0">
                <a:solidFill>
                  <a:srgbClr val="FFFFFF"/>
                </a:solidFill>
                <a:latin typeface="Arial"/>
                <a:cs typeface="Arial"/>
              </a:rPr>
              <a:t>Set </a:t>
            </a:r>
            <a:r>
              <a:rPr sz="4400" spc="-125" dirty="0">
                <a:solidFill>
                  <a:srgbClr val="FFFFFF"/>
                </a:solidFill>
                <a:latin typeface="Arial"/>
                <a:cs typeface="Arial"/>
              </a:rPr>
              <a:t>checkboxes </a:t>
            </a:r>
            <a:r>
              <a:rPr sz="4400" spc="60" dirty="0">
                <a:solidFill>
                  <a:srgbClr val="FFFFFF"/>
                </a:solidFill>
                <a:latin typeface="Arial"/>
                <a:cs typeface="Arial"/>
              </a:rPr>
              <a:t>attribute </a:t>
            </a:r>
            <a:r>
              <a:rPr sz="4400" spc="-30" dirty="0">
                <a:solidFill>
                  <a:srgbClr val="FFFFFF"/>
                </a:solidFill>
                <a:latin typeface="Arial"/>
                <a:cs typeface="Arial"/>
              </a:rPr>
              <a:t>“checked” </a:t>
            </a:r>
            <a:r>
              <a:rPr sz="4400" spc="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120" dirty="0">
                <a:solidFill>
                  <a:srgbClr val="FFFFFF"/>
                </a:solidFill>
                <a:latin typeface="Arial"/>
                <a:cs typeface="Arial"/>
              </a:rPr>
              <a:t>checked.</a:t>
            </a:r>
            <a:endParaRPr sz="4400">
              <a:latin typeface="Arial"/>
              <a:cs typeface="Arial"/>
            </a:endParaRPr>
          </a:p>
          <a:p>
            <a:pPr marL="355600">
              <a:spcBef>
                <a:spcPts val="919"/>
              </a:spcBef>
            </a:pP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400" spc="-15" dirty="0">
                <a:solidFill>
                  <a:srgbClr val="CAF0FE"/>
                </a:solidFill>
                <a:latin typeface="Arial"/>
                <a:cs typeface="Arial"/>
              </a:rPr>
              <a:t>:checkbox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”).</a:t>
            </a:r>
            <a:r>
              <a:rPr sz="4400" spc="-15" dirty="0">
                <a:solidFill>
                  <a:srgbClr val="E0EDD4"/>
                </a:solidFill>
                <a:latin typeface="Arial"/>
                <a:cs typeface="Arial"/>
              </a:rPr>
              <a:t>attr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sz="4400" spc="-15" dirty="0">
                <a:solidFill>
                  <a:srgbClr val="CAF0FE"/>
                </a:solidFill>
                <a:latin typeface="Arial"/>
                <a:cs typeface="Arial"/>
              </a:rPr>
              <a:t>checked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”,”</a:t>
            </a:r>
            <a:r>
              <a:rPr sz="4400" spc="-15" dirty="0">
                <a:solidFill>
                  <a:srgbClr val="CAF0FE"/>
                </a:solidFill>
                <a:latin typeface="Arial"/>
                <a:cs typeface="Arial"/>
              </a:rPr>
              <a:t>checked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”);</a:t>
            </a:r>
            <a:endParaRPr sz="440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5550">
              <a:latin typeface="Times New Roman"/>
              <a:cs typeface="Times New Roman"/>
            </a:endParaRPr>
          </a:p>
          <a:p>
            <a:pPr marL="38100"/>
            <a:r>
              <a:rPr sz="4400" spc="-75" dirty="0">
                <a:solidFill>
                  <a:srgbClr val="FFFFFF"/>
                </a:solidFill>
                <a:latin typeface="Arial"/>
                <a:cs typeface="Arial"/>
              </a:rPr>
              <a:t>Set </a:t>
            </a:r>
            <a:r>
              <a:rPr sz="4400" spc="-5" dirty="0">
                <a:solidFill>
                  <a:srgbClr val="FFFFFF"/>
                </a:solidFill>
                <a:latin typeface="Arial"/>
                <a:cs typeface="Arial"/>
              </a:rPr>
              <a:t>input </a:t>
            </a:r>
            <a:r>
              <a:rPr sz="4400" spc="-50" dirty="0">
                <a:solidFill>
                  <a:srgbClr val="FFFFFF"/>
                </a:solidFill>
                <a:latin typeface="Arial"/>
                <a:cs typeface="Arial"/>
              </a:rPr>
              <a:t>value </a:t>
            </a:r>
            <a:r>
              <a:rPr sz="4400" spc="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3.</a:t>
            </a:r>
            <a:endParaRPr sz="4400">
              <a:latin typeface="Arial"/>
              <a:cs typeface="Arial"/>
            </a:endParaRPr>
          </a:p>
          <a:p>
            <a:pPr marL="368300">
              <a:spcBef>
                <a:spcPts val="819"/>
              </a:spcBef>
            </a:pP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$(...).</a:t>
            </a:r>
            <a:r>
              <a:rPr sz="4400" spc="-15" dirty="0">
                <a:solidFill>
                  <a:srgbClr val="E0EDD4"/>
                </a:solidFill>
                <a:latin typeface="Arial"/>
                <a:cs typeface="Arial"/>
              </a:rPr>
              <a:t>val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sz="4400" spc="-15" dirty="0">
                <a:solidFill>
                  <a:srgbClr val="CAF0FE"/>
                </a:solidFill>
                <a:latin typeface="Arial"/>
                <a:cs typeface="Arial"/>
              </a:rPr>
              <a:t>3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”);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13831" y="2425700"/>
            <a:ext cx="81915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70931" y="1739900"/>
            <a:ext cx="100330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07431" y="5041900"/>
            <a:ext cx="12306300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50331" y="5829300"/>
            <a:ext cx="10883900" cy="914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63031" y="8089900"/>
            <a:ext cx="4038600" cy="914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32831" y="7315200"/>
            <a:ext cx="5702300" cy="914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85231" y="7211059"/>
            <a:ext cx="4893310" cy="1574800"/>
          </a:xfrm>
          <a:prstGeom prst="rect">
            <a:avLst/>
          </a:prstGeom>
        </p:spPr>
        <p:txBody>
          <a:bodyPr vert="horz" wrap="square" lIns="0" tIns="116840" rIns="0" bIns="0" rtlCol="0">
            <a:spAutoFit/>
          </a:bodyPr>
          <a:lstStyle/>
          <a:p>
            <a:pPr marL="12700">
              <a:spcBef>
                <a:spcPts val="920"/>
              </a:spcBef>
            </a:pPr>
            <a:r>
              <a:rPr sz="4400" spc="-75" dirty="0">
                <a:solidFill>
                  <a:srgbClr val="FFFFFF"/>
                </a:solidFill>
                <a:latin typeface="Arial"/>
                <a:cs typeface="Arial"/>
              </a:rPr>
              <a:t>Set </a:t>
            </a:r>
            <a:r>
              <a:rPr sz="4400" spc="-5" dirty="0">
                <a:solidFill>
                  <a:srgbClr val="FFFFFF"/>
                </a:solidFill>
                <a:latin typeface="Arial"/>
                <a:cs typeface="Arial"/>
              </a:rPr>
              <a:t>input </a:t>
            </a:r>
            <a:r>
              <a:rPr sz="4400" spc="-50" dirty="0">
                <a:solidFill>
                  <a:srgbClr val="FFFFFF"/>
                </a:solidFill>
                <a:latin typeface="Arial"/>
                <a:cs typeface="Arial"/>
              </a:rPr>
              <a:t>value </a:t>
            </a:r>
            <a:r>
              <a:rPr sz="4400" spc="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3.</a:t>
            </a:r>
            <a:endParaRPr sz="4400">
              <a:latin typeface="Arial"/>
              <a:cs typeface="Arial"/>
            </a:endParaRPr>
          </a:p>
          <a:p>
            <a:pPr marL="342900">
              <a:spcBef>
                <a:spcPts val="820"/>
              </a:spcBef>
            </a:pP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$(...).</a:t>
            </a:r>
            <a:r>
              <a:rPr sz="4400" spc="-15" dirty="0">
                <a:solidFill>
                  <a:srgbClr val="E0EDD4"/>
                </a:solidFill>
                <a:latin typeface="Arial"/>
                <a:cs typeface="Arial"/>
              </a:rPr>
              <a:t>val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sz="4400" spc="-15" dirty="0">
                <a:solidFill>
                  <a:srgbClr val="CAF0FE"/>
                </a:solidFill>
                <a:latin typeface="Arial"/>
                <a:cs typeface="Arial"/>
              </a:rPr>
              <a:t>3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”);</a:t>
            </a:r>
            <a:endParaRPr sz="4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619331" y="8089900"/>
            <a:ext cx="3276600" cy="914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01831" y="7315200"/>
            <a:ext cx="4635500" cy="914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454231" y="7211059"/>
            <a:ext cx="3825240" cy="1574800"/>
          </a:xfrm>
          <a:prstGeom prst="rect">
            <a:avLst/>
          </a:prstGeom>
        </p:spPr>
        <p:txBody>
          <a:bodyPr vert="horz" wrap="square" lIns="0" tIns="116840" rIns="0" bIns="0" rtlCol="0">
            <a:spAutoFit/>
          </a:bodyPr>
          <a:lstStyle/>
          <a:p>
            <a:pPr marL="12700">
              <a:spcBef>
                <a:spcPts val="920"/>
              </a:spcBef>
            </a:pPr>
            <a:r>
              <a:rPr sz="4400" spc="-180" dirty="0">
                <a:solidFill>
                  <a:srgbClr val="FFFFFF"/>
                </a:solidFill>
                <a:latin typeface="Arial"/>
                <a:cs typeface="Arial"/>
              </a:rPr>
              <a:t>Get </a:t>
            </a:r>
            <a:r>
              <a:rPr sz="4400" spc="-5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44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50" dirty="0">
                <a:solidFill>
                  <a:srgbClr val="FFFFFF"/>
                </a:solidFill>
                <a:latin typeface="Arial"/>
                <a:cs typeface="Arial"/>
              </a:rPr>
              <a:t>value.</a:t>
            </a:r>
            <a:endParaRPr sz="4400">
              <a:latin typeface="Arial"/>
              <a:cs typeface="Arial"/>
            </a:endParaRPr>
          </a:p>
          <a:p>
            <a:pPr marL="330200">
              <a:spcBef>
                <a:spcPts val="820"/>
              </a:spcBef>
            </a:pPr>
            <a:r>
              <a:rPr sz="4400" spc="-60" dirty="0">
                <a:solidFill>
                  <a:srgbClr val="FFFFFF"/>
                </a:solidFill>
                <a:latin typeface="Arial"/>
                <a:cs typeface="Arial"/>
              </a:rPr>
              <a:t>$(...).</a:t>
            </a:r>
            <a:r>
              <a:rPr sz="4400" spc="-60" dirty="0">
                <a:solidFill>
                  <a:srgbClr val="E0EDD4"/>
                </a:solidFill>
                <a:latin typeface="Arial"/>
                <a:cs typeface="Arial"/>
              </a:rPr>
              <a:t>val</a:t>
            </a:r>
            <a:r>
              <a:rPr sz="4400" spc="-60" dirty="0">
                <a:solidFill>
                  <a:srgbClr val="FFFFFF"/>
                </a:solidFill>
                <a:latin typeface="Arial"/>
                <a:cs typeface="Arial"/>
              </a:rPr>
              <a:t>();</a:t>
            </a:r>
            <a:endParaRPr sz="4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61931" y="254000"/>
            <a:ext cx="3429000" cy="965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727032" y="241300"/>
            <a:ext cx="2668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/>
              <a:t>Attributes</a:t>
            </a:r>
          </a:p>
        </p:txBody>
      </p:sp>
      <p:sp>
        <p:nvSpPr>
          <p:cNvPr id="16" name="object 16"/>
          <p:cNvSpPr/>
          <p:nvPr/>
        </p:nvSpPr>
        <p:spPr>
          <a:xfrm>
            <a:off x="3488531" y="3314700"/>
            <a:ext cx="8305800" cy="914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88531" y="4051300"/>
            <a:ext cx="7442200" cy="9144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59831" y="1739900"/>
            <a:ext cx="11499850" cy="4785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spcBef>
                <a:spcPts val="100"/>
              </a:spcBef>
            </a:pPr>
            <a:r>
              <a:rPr sz="4400" spc="-145" dirty="0">
                <a:solidFill>
                  <a:srgbClr val="FFFFFF"/>
                </a:solidFill>
                <a:latin typeface="Arial"/>
                <a:cs typeface="Arial"/>
              </a:rPr>
              <a:t>Replace </a:t>
            </a:r>
            <a:r>
              <a:rPr sz="4400" spc="-95" dirty="0">
                <a:solidFill>
                  <a:srgbClr val="FFFFFF"/>
                </a:solidFill>
                <a:latin typeface="Arial"/>
                <a:cs typeface="Arial"/>
              </a:rPr>
              <a:t>HTML </a:t>
            </a:r>
            <a:r>
              <a:rPr sz="4400" spc="14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4400" spc="-15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400" spc="15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44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40" dirty="0">
                <a:solidFill>
                  <a:srgbClr val="FFFFFF"/>
                </a:solidFill>
                <a:latin typeface="Arial"/>
                <a:cs typeface="Arial"/>
              </a:rPr>
              <a:t>paragraph.</a:t>
            </a:r>
            <a:endParaRPr sz="4400">
              <a:latin typeface="Arial"/>
              <a:cs typeface="Arial"/>
            </a:endParaRPr>
          </a:p>
          <a:p>
            <a:pPr marL="419100">
              <a:spcBef>
                <a:spcPts val="120"/>
              </a:spcBef>
            </a:pP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$(...).</a:t>
            </a:r>
            <a:r>
              <a:rPr sz="4400" spc="-20" dirty="0">
                <a:solidFill>
                  <a:srgbClr val="E0EDD4"/>
                </a:solidFill>
                <a:latin typeface="Arial"/>
                <a:cs typeface="Arial"/>
              </a:rPr>
              <a:t>html</a:t>
            </a: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sz="4400" spc="-20" dirty="0">
                <a:solidFill>
                  <a:srgbClr val="CAF0FE"/>
                </a:solidFill>
                <a:latin typeface="Arial"/>
                <a:cs typeface="Arial"/>
              </a:rPr>
              <a:t>&lt;p&gt;I’m</a:t>
            </a:r>
            <a:r>
              <a:rPr sz="4400" spc="-40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4400" spc="-15" dirty="0">
                <a:solidFill>
                  <a:srgbClr val="CAF0FE"/>
                </a:solidFill>
                <a:latin typeface="Arial"/>
                <a:cs typeface="Arial"/>
              </a:rPr>
              <a:t>new&lt;/p&gt;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”);</a:t>
            </a:r>
            <a:endParaRPr sz="4400">
              <a:latin typeface="Arial"/>
              <a:cs typeface="Arial"/>
            </a:endParaRPr>
          </a:p>
          <a:p>
            <a:pPr marL="1193800">
              <a:spcBef>
                <a:spcPts val="1720"/>
              </a:spcBef>
            </a:pP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&lt;div&gt;whatever&lt;/div&gt; </a:t>
            </a:r>
            <a:r>
              <a:rPr sz="4400" dirty="0">
                <a:solidFill>
                  <a:srgbClr val="E0EDD4"/>
                </a:solidFill>
                <a:latin typeface="Arial"/>
                <a:cs typeface="Arial"/>
              </a:rPr>
              <a:t>turns</a:t>
            </a:r>
            <a:r>
              <a:rPr sz="4400" spc="-80" dirty="0">
                <a:solidFill>
                  <a:srgbClr val="E0EDD4"/>
                </a:solidFill>
                <a:latin typeface="Arial"/>
                <a:cs typeface="Arial"/>
              </a:rPr>
              <a:t> </a:t>
            </a:r>
            <a:r>
              <a:rPr sz="4400" spc="35" dirty="0">
                <a:solidFill>
                  <a:srgbClr val="E0EDD4"/>
                </a:solidFill>
                <a:latin typeface="Arial"/>
                <a:cs typeface="Arial"/>
              </a:rPr>
              <a:t>into</a:t>
            </a:r>
            <a:endParaRPr sz="4400">
              <a:latin typeface="Arial"/>
              <a:cs typeface="Arial"/>
            </a:endParaRPr>
          </a:p>
          <a:p>
            <a:pPr marL="1193800">
              <a:spcBef>
                <a:spcPts val="520"/>
              </a:spcBef>
            </a:pP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&lt;div&gt;</a:t>
            </a:r>
            <a:r>
              <a:rPr sz="4400" spc="-55" dirty="0">
                <a:solidFill>
                  <a:srgbClr val="CAF0FE"/>
                </a:solidFill>
                <a:latin typeface="Arial"/>
                <a:cs typeface="Arial"/>
              </a:rPr>
              <a:t>&lt;p&gt;I’m</a:t>
            </a:r>
            <a:r>
              <a:rPr sz="4400" spc="-40" dirty="0">
                <a:solidFill>
                  <a:srgbClr val="CAF0FE"/>
                </a:solidFill>
                <a:latin typeface="Arial"/>
                <a:cs typeface="Arial"/>
              </a:rPr>
              <a:t> new&lt;/p&gt;</a:t>
            </a:r>
            <a:r>
              <a:rPr sz="4400" spc="-40" dirty="0">
                <a:solidFill>
                  <a:srgbClr val="FFFFFF"/>
                </a:solidFill>
                <a:latin typeface="Arial"/>
                <a:cs typeface="Arial"/>
              </a:rPr>
              <a:t>&lt;/div&gt;</a:t>
            </a:r>
            <a:endParaRPr sz="4400">
              <a:latin typeface="Arial"/>
              <a:cs typeface="Arial"/>
            </a:endParaRPr>
          </a:p>
          <a:p>
            <a:pPr marL="12700">
              <a:spcBef>
                <a:spcPts val="2520"/>
              </a:spcBef>
            </a:pPr>
            <a:r>
              <a:rPr sz="4400" spc="-75" dirty="0">
                <a:solidFill>
                  <a:srgbClr val="FFFFFF"/>
                </a:solidFill>
                <a:latin typeface="Arial"/>
                <a:cs typeface="Arial"/>
              </a:rPr>
              <a:t>Set </a:t>
            </a:r>
            <a:r>
              <a:rPr sz="4400" spc="-125" dirty="0">
                <a:solidFill>
                  <a:srgbClr val="FFFFFF"/>
                </a:solidFill>
                <a:latin typeface="Arial"/>
                <a:cs typeface="Arial"/>
              </a:rPr>
              <a:t>checkboxes </a:t>
            </a:r>
            <a:r>
              <a:rPr sz="4400" spc="60" dirty="0">
                <a:solidFill>
                  <a:srgbClr val="FFFFFF"/>
                </a:solidFill>
                <a:latin typeface="Arial"/>
                <a:cs typeface="Arial"/>
              </a:rPr>
              <a:t>attribute </a:t>
            </a:r>
            <a:r>
              <a:rPr sz="4400" spc="-30" dirty="0">
                <a:solidFill>
                  <a:srgbClr val="FFFFFF"/>
                </a:solidFill>
                <a:latin typeface="Arial"/>
                <a:cs typeface="Arial"/>
              </a:rPr>
              <a:t>“checked” </a:t>
            </a:r>
            <a:r>
              <a:rPr sz="4400" spc="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120" dirty="0">
                <a:solidFill>
                  <a:srgbClr val="FFFFFF"/>
                </a:solidFill>
                <a:latin typeface="Arial"/>
                <a:cs typeface="Arial"/>
              </a:rPr>
              <a:t>checked.</a:t>
            </a:r>
            <a:endParaRPr sz="4400">
              <a:latin typeface="Arial"/>
              <a:cs typeface="Arial"/>
            </a:endParaRPr>
          </a:p>
          <a:p>
            <a:pPr marL="355600">
              <a:spcBef>
                <a:spcPts val="919"/>
              </a:spcBef>
            </a:pP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400" spc="-15" dirty="0">
                <a:solidFill>
                  <a:srgbClr val="CAF0FE"/>
                </a:solidFill>
                <a:latin typeface="Arial"/>
                <a:cs typeface="Arial"/>
              </a:rPr>
              <a:t>:checkbox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”).</a:t>
            </a:r>
            <a:r>
              <a:rPr sz="4400" spc="-15" dirty="0">
                <a:solidFill>
                  <a:srgbClr val="E0EDD4"/>
                </a:solidFill>
                <a:latin typeface="Arial"/>
                <a:cs typeface="Arial"/>
              </a:rPr>
              <a:t>attr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sz="4400" spc="-15" dirty="0">
                <a:solidFill>
                  <a:srgbClr val="CAF0FE"/>
                </a:solidFill>
                <a:latin typeface="Arial"/>
                <a:cs typeface="Arial"/>
              </a:rPr>
              <a:t>checked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”,”</a:t>
            </a:r>
            <a:r>
              <a:rPr sz="4400" spc="-15" dirty="0">
                <a:solidFill>
                  <a:srgbClr val="CAF0FE"/>
                </a:solidFill>
                <a:latin typeface="Arial"/>
                <a:cs typeface="Arial"/>
              </a:rPr>
              <a:t>checked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”);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06231" y="4318000"/>
            <a:ext cx="6946900" cy="119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09431" y="4273550"/>
            <a:ext cx="601345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400" spc="-125" dirty="0"/>
              <a:t>Events</a:t>
            </a:r>
            <a:r>
              <a:rPr sz="6400" spc="-130" dirty="0"/>
              <a:t> </a:t>
            </a:r>
            <a:r>
              <a:rPr sz="6400" spc="-190" dirty="0"/>
              <a:t>Examples</a:t>
            </a:r>
            <a:endParaRPr sz="6400"/>
          </a:p>
        </p:txBody>
      </p:sp>
      <p:sp>
        <p:nvSpPr>
          <p:cNvPr id="4" name="object 4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07931" y="266700"/>
            <a:ext cx="25781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73032" y="254000"/>
            <a:ext cx="18192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35" dirty="0"/>
              <a:t>E</a:t>
            </a:r>
            <a:r>
              <a:rPr spc="-165" dirty="0"/>
              <a:t>v</a:t>
            </a:r>
            <a:r>
              <a:rPr spc="-65" dirty="0"/>
              <a:t>ents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91631" y="2120900"/>
            <a:ext cx="7353300" cy="213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70931" y="1473200"/>
            <a:ext cx="106172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23332" y="1473200"/>
            <a:ext cx="9662795" cy="2562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190"/>
              </a:lnSpc>
              <a:spcBef>
                <a:spcPts val="100"/>
              </a:spcBef>
            </a:pPr>
            <a:r>
              <a:rPr sz="4400" spc="-75" dirty="0">
                <a:solidFill>
                  <a:srgbClr val="FFFFFF"/>
                </a:solidFill>
                <a:latin typeface="Arial"/>
                <a:cs typeface="Arial"/>
              </a:rPr>
              <a:t>When </a:t>
            </a:r>
            <a:r>
              <a:rPr sz="4400" spc="-15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400" spc="5" dirty="0">
                <a:solidFill>
                  <a:srgbClr val="FFFFFF"/>
                </a:solidFill>
                <a:latin typeface="Arial"/>
                <a:cs typeface="Arial"/>
              </a:rPr>
              <a:t>button </a:t>
            </a: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4400" spc="-60" dirty="0">
                <a:solidFill>
                  <a:srgbClr val="FFFFFF"/>
                </a:solidFill>
                <a:latin typeface="Arial"/>
                <a:cs typeface="Arial"/>
              </a:rPr>
              <a:t>clicked, </a:t>
            </a:r>
            <a:r>
              <a:rPr sz="4400" spc="-10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44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something.</a:t>
            </a:r>
            <a:endParaRPr sz="4400">
              <a:latin typeface="Arial"/>
              <a:cs typeface="Arial"/>
            </a:endParaRPr>
          </a:p>
          <a:p>
            <a:pPr marL="876300" marR="2534285" indent="-342900">
              <a:lnSpc>
                <a:spcPts val="4800"/>
              </a:lnSpc>
              <a:spcBef>
                <a:spcPts val="470"/>
              </a:spcBef>
            </a:pPr>
            <a:r>
              <a:rPr sz="4400" spc="5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400" spc="5" dirty="0">
                <a:solidFill>
                  <a:srgbClr val="CAF0FE"/>
                </a:solidFill>
                <a:latin typeface="Arial"/>
                <a:cs typeface="Arial"/>
              </a:rPr>
              <a:t>button</a:t>
            </a:r>
            <a:r>
              <a:rPr sz="4400" spc="5" dirty="0">
                <a:solidFill>
                  <a:srgbClr val="FFFFFF"/>
                </a:solidFill>
                <a:latin typeface="Arial"/>
                <a:cs typeface="Arial"/>
              </a:rPr>
              <a:t>”).</a:t>
            </a:r>
            <a:r>
              <a:rPr sz="4400" spc="5" dirty="0">
                <a:solidFill>
                  <a:srgbClr val="E0EDD4"/>
                </a:solidFill>
                <a:latin typeface="Arial"/>
                <a:cs typeface="Arial"/>
              </a:rPr>
              <a:t>click</a:t>
            </a:r>
            <a:r>
              <a:rPr sz="4400" spc="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4400" spc="5" dirty="0">
                <a:solidFill>
                  <a:srgbClr val="CAF0FE"/>
                </a:solidFill>
                <a:latin typeface="Arial"/>
                <a:cs typeface="Arial"/>
              </a:rPr>
              <a:t>function(){  </a:t>
            </a:r>
            <a:r>
              <a:rPr sz="4400" spc="-60" dirty="0">
                <a:solidFill>
                  <a:srgbClr val="FFFFFF"/>
                </a:solidFill>
                <a:latin typeface="Arial"/>
                <a:cs typeface="Arial"/>
              </a:rPr>
              <a:t>something();</a:t>
            </a:r>
            <a:endParaRPr sz="4400">
              <a:latin typeface="Arial"/>
              <a:cs typeface="Arial"/>
            </a:endParaRPr>
          </a:p>
          <a:p>
            <a:pPr marL="533400">
              <a:lnSpc>
                <a:spcPts val="4720"/>
              </a:lnSpc>
            </a:pPr>
            <a:r>
              <a:rPr sz="4400" spc="40" dirty="0">
                <a:solidFill>
                  <a:srgbClr val="CAF0FE"/>
                </a:solidFill>
                <a:latin typeface="Arial"/>
                <a:cs typeface="Arial"/>
              </a:rPr>
              <a:t>}</a:t>
            </a:r>
            <a:r>
              <a:rPr sz="4400" spc="40" dirty="0">
                <a:solidFill>
                  <a:srgbClr val="FFFFFF"/>
                </a:solidFill>
                <a:latin typeface="Arial"/>
                <a:cs typeface="Arial"/>
              </a:rPr>
              <a:t>);</a:t>
            </a:r>
            <a:endParaRPr sz="4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07931" y="266700"/>
            <a:ext cx="25781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73032" y="254000"/>
            <a:ext cx="18192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35" dirty="0"/>
              <a:t>E</a:t>
            </a:r>
            <a:r>
              <a:rPr spc="-165" dirty="0"/>
              <a:t>v</a:t>
            </a:r>
            <a:r>
              <a:rPr spc="-65" dirty="0"/>
              <a:t>ents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91631" y="2120900"/>
            <a:ext cx="7353300" cy="213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70931" y="1473200"/>
            <a:ext cx="106172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45531" y="4330700"/>
            <a:ext cx="9550400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40831" y="5080000"/>
            <a:ext cx="9829800" cy="2743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97932" y="1473200"/>
            <a:ext cx="9688195" cy="613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5190"/>
              </a:lnSpc>
              <a:spcBef>
                <a:spcPts val="100"/>
              </a:spcBef>
            </a:pPr>
            <a:r>
              <a:rPr sz="4400" spc="-75" dirty="0">
                <a:solidFill>
                  <a:srgbClr val="FFFFFF"/>
                </a:solidFill>
                <a:latin typeface="Arial"/>
                <a:cs typeface="Arial"/>
              </a:rPr>
              <a:t>When </a:t>
            </a:r>
            <a:r>
              <a:rPr sz="4400" spc="-15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400" spc="5" dirty="0">
                <a:solidFill>
                  <a:srgbClr val="FFFFFF"/>
                </a:solidFill>
                <a:latin typeface="Arial"/>
                <a:cs typeface="Arial"/>
              </a:rPr>
              <a:t>button </a:t>
            </a: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4400" spc="-60" dirty="0">
                <a:solidFill>
                  <a:srgbClr val="FFFFFF"/>
                </a:solidFill>
                <a:latin typeface="Arial"/>
                <a:cs typeface="Arial"/>
              </a:rPr>
              <a:t>clicked, </a:t>
            </a:r>
            <a:r>
              <a:rPr sz="4400" spc="-10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44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something.</a:t>
            </a:r>
            <a:endParaRPr sz="4400">
              <a:latin typeface="Arial"/>
              <a:cs typeface="Arial"/>
            </a:endParaRPr>
          </a:p>
          <a:p>
            <a:pPr marL="901700" marR="2534285" indent="-342900">
              <a:lnSpc>
                <a:spcPts val="4800"/>
              </a:lnSpc>
              <a:spcBef>
                <a:spcPts val="470"/>
              </a:spcBef>
            </a:pPr>
            <a:r>
              <a:rPr sz="4400" spc="5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400" spc="5" dirty="0">
                <a:solidFill>
                  <a:srgbClr val="CAF0FE"/>
                </a:solidFill>
                <a:latin typeface="Arial"/>
                <a:cs typeface="Arial"/>
              </a:rPr>
              <a:t>button</a:t>
            </a:r>
            <a:r>
              <a:rPr sz="4400" spc="5" dirty="0">
                <a:solidFill>
                  <a:srgbClr val="FFFFFF"/>
                </a:solidFill>
                <a:latin typeface="Arial"/>
                <a:cs typeface="Arial"/>
              </a:rPr>
              <a:t>”).</a:t>
            </a:r>
            <a:r>
              <a:rPr sz="4400" spc="5" dirty="0">
                <a:solidFill>
                  <a:srgbClr val="E0EDD4"/>
                </a:solidFill>
                <a:latin typeface="Arial"/>
                <a:cs typeface="Arial"/>
              </a:rPr>
              <a:t>click</a:t>
            </a:r>
            <a:r>
              <a:rPr sz="4400" spc="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4400" spc="5" dirty="0">
                <a:solidFill>
                  <a:srgbClr val="CAF0FE"/>
                </a:solidFill>
                <a:latin typeface="Arial"/>
                <a:cs typeface="Arial"/>
              </a:rPr>
              <a:t>function(){  </a:t>
            </a:r>
            <a:r>
              <a:rPr sz="4400" spc="-60" dirty="0">
                <a:solidFill>
                  <a:srgbClr val="FFFFFF"/>
                </a:solidFill>
                <a:latin typeface="Arial"/>
                <a:cs typeface="Arial"/>
              </a:rPr>
              <a:t>something();</a:t>
            </a:r>
            <a:endParaRPr sz="4400">
              <a:latin typeface="Arial"/>
              <a:cs typeface="Arial"/>
            </a:endParaRPr>
          </a:p>
          <a:p>
            <a:pPr marL="558800">
              <a:lnSpc>
                <a:spcPts val="4720"/>
              </a:lnSpc>
            </a:pPr>
            <a:r>
              <a:rPr sz="4400" spc="40" dirty="0">
                <a:solidFill>
                  <a:srgbClr val="CAF0FE"/>
                </a:solidFill>
                <a:latin typeface="Arial"/>
                <a:cs typeface="Arial"/>
              </a:rPr>
              <a:t>}</a:t>
            </a:r>
            <a:r>
              <a:rPr sz="4400" spc="40" dirty="0">
                <a:solidFill>
                  <a:srgbClr val="FFFFFF"/>
                </a:solidFill>
                <a:latin typeface="Arial"/>
                <a:cs typeface="Arial"/>
              </a:rPr>
              <a:t>);</a:t>
            </a:r>
            <a:endParaRPr sz="4400">
              <a:latin typeface="Arial"/>
              <a:cs typeface="Arial"/>
            </a:endParaRPr>
          </a:p>
          <a:p>
            <a:pPr marL="12700">
              <a:spcBef>
                <a:spcPts val="2520"/>
              </a:spcBef>
            </a:pPr>
            <a:r>
              <a:rPr sz="4400" spc="-100" dirty="0">
                <a:solidFill>
                  <a:srgbClr val="FFFFFF"/>
                </a:solidFill>
                <a:latin typeface="Arial"/>
                <a:cs typeface="Arial"/>
              </a:rPr>
              <a:t>Setup </a:t>
            </a:r>
            <a:r>
              <a:rPr sz="4400" spc="-15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400" spc="-80" dirty="0">
                <a:solidFill>
                  <a:srgbClr val="FFFFFF"/>
                </a:solidFill>
                <a:latin typeface="Arial"/>
                <a:cs typeface="Arial"/>
              </a:rPr>
              <a:t>custom 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event </a:t>
            </a:r>
            <a:r>
              <a:rPr sz="4400" spc="-13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4400" spc="85" dirty="0">
                <a:solidFill>
                  <a:srgbClr val="FFFFFF"/>
                </a:solidFill>
                <a:latin typeface="Arial"/>
                <a:cs typeface="Arial"/>
              </a:rPr>
              <a:t>trigger</a:t>
            </a:r>
            <a:r>
              <a:rPr sz="4400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105" dirty="0">
                <a:solidFill>
                  <a:srgbClr val="FFFFFF"/>
                </a:solidFill>
                <a:latin typeface="Arial"/>
                <a:cs typeface="Arial"/>
              </a:rPr>
              <a:t>it.</a:t>
            </a:r>
            <a:endParaRPr sz="4400">
              <a:latin typeface="Arial"/>
              <a:cs typeface="Arial"/>
            </a:endParaRPr>
          </a:p>
          <a:p>
            <a:pPr marL="850900" marR="115570" indent="-342900">
              <a:lnSpc>
                <a:spcPts val="4800"/>
              </a:lnSpc>
              <a:spcBef>
                <a:spcPts val="1180"/>
              </a:spcBef>
            </a:pP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400" dirty="0">
                <a:solidFill>
                  <a:srgbClr val="CAF0FE"/>
                </a:solidFill>
                <a:latin typeface="Arial"/>
                <a:cs typeface="Arial"/>
              </a:rPr>
              <a:t>button</a:t>
            </a: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“).</a:t>
            </a:r>
            <a:r>
              <a:rPr sz="4400" dirty="0">
                <a:solidFill>
                  <a:srgbClr val="E0EDD4"/>
                </a:solidFill>
                <a:latin typeface="Arial"/>
                <a:cs typeface="Arial"/>
              </a:rPr>
              <a:t>bind</a:t>
            </a: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sz="4400" dirty="0">
                <a:solidFill>
                  <a:srgbClr val="CAF0FE"/>
                </a:solidFill>
                <a:latin typeface="Arial"/>
                <a:cs typeface="Arial"/>
              </a:rPr>
              <a:t>expand</a:t>
            </a: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”,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5" dirty="0">
                <a:solidFill>
                  <a:srgbClr val="FFFFFF"/>
                </a:solidFill>
                <a:latin typeface="Arial"/>
                <a:cs typeface="Arial"/>
              </a:rPr>
              <a:t>function(){  </a:t>
            </a:r>
            <a:r>
              <a:rPr sz="4400" spc="-60" dirty="0">
                <a:solidFill>
                  <a:srgbClr val="FFFFFF"/>
                </a:solidFill>
                <a:latin typeface="Arial"/>
                <a:cs typeface="Arial"/>
              </a:rPr>
              <a:t>something();</a:t>
            </a:r>
            <a:endParaRPr sz="4400">
              <a:latin typeface="Arial"/>
              <a:cs typeface="Arial"/>
            </a:endParaRPr>
          </a:p>
          <a:p>
            <a:pPr marL="508000">
              <a:lnSpc>
                <a:spcPts val="4480"/>
              </a:lnSpc>
            </a:pPr>
            <a:r>
              <a:rPr sz="4400" spc="40" dirty="0">
                <a:solidFill>
                  <a:srgbClr val="FFFFFF"/>
                </a:solidFill>
                <a:latin typeface="Arial"/>
                <a:cs typeface="Arial"/>
              </a:rPr>
              <a:t>});</a:t>
            </a:r>
            <a:endParaRPr sz="4400">
              <a:latin typeface="Arial"/>
              <a:cs typeface="Arial"/>
            </a:endParaRPr>
          </a:p>
          <a:p>
            <a:pPr marL="508000">
              <a:lnSpc>
                <a:spcPts val="5040"/>
              </a:lnSpc>
            </a:pPr>
            <a:r>
              <a:rPr sz="4400" spc="4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400" spc="40" dirty="0">
                <a:solidFill>
                  <a:srgbClr val="CAF0FE"/>
                </a:solidFill>
                <a:latin typeface="Arial"/>
                <a:cs typeface="Arial"/>
              </a:rPr>
              <a:t>button:first</a:t>
            </a:r>
            <a:r>
              <a:rPr sz="4400" spc="40" dirty="0">
                <a:solidFill>
                  <a:srgbClr val="FFFFFF"/>
                </a:solidFill>
                <a:latin typeface="Arial"/>
                <a:cs typeface="Arial"/>
              </a:rPr>
              <a:t>“).</a:t>
            </a:r>
            <a:r>
              <a:rPr sz="4400" spc="40" dirty="0">
                <a:solidFill>
                  <a:srgbClr val="E0EDD4"/>
                </a:solidFill>
                <a:latin typeface="Arial"/>
                <a:cs typeface="Arial"/>
              </a:rPr>
              <a:t>trigger</a:t>
            </a:r>
            <a:r>
              <a:rPr sz="4400" spc="40" dirty="0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sz="4400" spc="40" dirty="0">
                <a:solidFill>
                  <a:srgbClr val="CAF0FE"/>
                </a:solidFill>
                <a:latin typeface="Arial"/>
                <a:cs typeface="Arial"/>
              </a:rPr>
              <a:t>expand</a:t>
            </a:r>
            <a:r>
              <a:rPr sz="4400" spc="40" dirty="0">
                <a:solidFill>
                  <a:srgbClr val="FFFFFF"/>
                </a:solidFill>
                <a:latin typeface="Arial"/>
                <a:cs typeface="Arial"/>
              </a:rPr>
              <a:t>”);</a:t>
            </a:r>
            <a:endParaRPr sz="4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07931" y="266700"/>
            <a:ext cx="257810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473032" y="254000"/>
            <a:ext cx="18192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35" dirty="0"/>
              <a:t>E</a:t>
            </a:r>
            <a:r>
              <a:rPr spc="-165" dirty="0"/>
              <a:t>v</a:t>
            </a:r>
            <a:r>
              <a:rPr spc="-65" dirty="0"/>
              <a:t>ents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91631" y="2120900"/>
            <a:ext cx="7353300" cy="213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70931" y="1473200"/>
            <a:ext cx="106172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45531" y="4330700"/>
            <a:ext cx="9550400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40831" y="5080000"/>
            <a:ext cx="9829800" cy="2743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07931" y="266700"/>
            <a:ext cx="257810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73032" y="254000"/>
            <a:ext cx="18192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35" dirty="0"/>
              <a:t>E</a:t>
            </a:r>
            <a:r>
              <a:rPr spc="-165" dirty="0"/>
              <a:t>v</a:t>
            </a:r>
            <a:r>
              <a:rPr spc="-65" dirty="0"/>
              <a:t>ents</a:t>
            </a:r>
          </a:p>
        </p:txBody>
      </p:sp>
      <p:sp>
        <p:nvSpPr>
          <p:cNvPr id="10" name="object 10"/>
          <p:cNvSpPr/>
          <p:nvPr/>
        </p:nvSpPr>
        <p:spPr>
          <a:xfrm>
            <a:off x="2967831" y="8737600"/>
            <a:ext cx="7975600" cy="914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45531" y="7988300"/>
            <a:ext cx="6121400" cy="914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97932" y="1473201"/>
            <a:ext cx="9688195" cy="7960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5190"/>
              </a:lnSpc>
              <a:spcBef>
                <a:spcPts val="100"/>
              </a:spcBef>
            </a:pPr>
            <a:r>
              <a:rPr sz="4400" spc="-75" dirty="0">
                <a:solidFill>
                  <a:srgbClr val="FFFFFF"/>
                </a:solidFill>
                <a:latin typeface="Arial"/>
                <a:cs typeface="Arial"/>
              </a:rPr>
              <a:t>When </a:t>
            </a:r>
            <a:r>
              <a:rPr sz="4400" spc="-15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400" spc="5" dirty="0">
                <a:solidFill>
                  <a:srgbClr val="FFFFFF"/>
                </a:solidFill>
                <a:latin typeface="Arial"/>
                <a:cs typeface="Arial"/>
              </a:rPr>
              <a:t>button </a:t>
            </a: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4400" spc="-60" dirty="0">
                <a:solidFill>
                  <a:srgbClr val="FFFFFF"/>
                </a:solidFill>
                <a:latin typeface="Arial"/>
                <a:cs typeface="Arial"/>
              </a:rPr>
              <a:t>clicked, </a:t>
            </a:r>
            <a:r>
              <a:rPr sz="4400" spc="-10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44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something.</a:t>
            </a:r>
            <a:endParaRPr sz="4400">
              <a:latin typeface="Arial"/>
              <a:cs typeface="Arial"/>
            </a:endParaRPr>
          </a:p>
          <a:p>
            <a:pPr marL="901700" marR="2534285" indent="-342900">
              <a:lnSpc>
                <a:spcPts val="4800"/>
              </a:lnSpc>
              <a:spcBef>
                <a:spcPts val="470"/>
              </a:spcBef>
            </a:pPr>
            <a:r>
              <a:rPr sz="4400" spc="5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400" spc="5" dirty="0">
                <a:solidFill>
                  <a:srgbClr val="CAF0FE"/>
                </a:solidFill>
                <a:latin typeface="Arial"/>
                <a:cs typeface="Arial"/>
              </a:rPr>
              <a:t>button</a:t>
            </a:r>
            <a:r>
              <a:rPr sz="4400" spc="5" dirty="0">
                <a:solidFill>
                  <a:srgbClr val="FFFFFF"/>
                </a:solidFill>
                <a:latin typeface="Arial"/>
                <a:cs typeface="Arial"/>
              </a:rPr>
              <a:t>”).</a:t>
            </a:r>
            <a:r>
              <a:rPr sz="4400" spc="5" dirty="0">
                <a:solidFill>
                  <a:srgbClr val="E0EDD4"/>
                </a:solidFill>
                <a:latin typeface="Arial"/>
                <a:cs typeface="Arial"/>
              </a:rPr>
              <a:t>click</a:t>
            </a:r>
            <a:r>
              <a:rPr sz="4400" spc="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4400" spc="5" dirty="0">
                <a:solidFill>
                  <a:srgbClr val="CAF0FE"/>
                </a:solidFill>
                <a:latin typeface="Arial"/>
                <a:cs typeface="Arial"/>
              </a:rPr>
              <a:t>function(){  </a:t>
            </a:r>
            <a:r>
              <a:rPr sz="4400" spc="-60" dirty="0">
                <a:solidFill>
                  <a:srgbClr val="FFFFFF"/>
                </a:solidFill>
                <a:latin typeface="Arial"/>
                <a:cs typeface="Arial"/>
              </a:rPr>
              <a:t>something();</a:t>
            </a:r>
            <a:endParaRPr sz="4400">
              <a:latin typeface="Arial"/>
              <a:cs typeface="Arial"/>
            </a:endParaRPr>
          </a:p>
          <a:p>
            <a:pPr marL="558800">
              <a:lnSpc>
                <a:spcPts val="4720"/>
              </a:lnSpc>
            </a:pPr>
            <a:r>
              <a:rPr sz="4400" spc="40" dirty="0">
                <a:solidFill>
                  <a:srgbClr val="CAF0FE"/>
                </a:solidFill>
                <a:latin typeface="Arial"/>
                <a:cs typeface="Arial"/>
              </a:rPr>
              <a:t>}</a:t>
            </a:r>
            <a:r>
              <a:rPr sz="4400" spc="40" dirty="0">
                <a:solidFill>
                  <a:srgbClr val="FFFFFF"/>
                </a:solidFill>
                <a:latin typeface="Arial"/>
                <a:cs typeface="Arial"/>
              </a:rPr>
              <a:t>);</a:t>
            </a:r>
            <a:endParaRPr sz="4400">
              <a:latin typeface="Arial"/>
              <a:cs typeface="Arial"/>
            </a:endParaRPr>
          </a:p>
          <a:p>
            <a:pPr marL="12700">
              <a:spcBef>
                <a:spcPts val="2520"/>
              </a:spcBef>
            </a:pPr>
            <a:r>
              <a:rPr sz="4400" spc="-100" dirty="0">
                <a:solidFill>
                  <a:srgbClr val="FFFFFF"/>
                </a:solidFill>
                <a:latin typeface="Arial"/>
                <a:cs typeface="Arial"/>
              </a:rPr>
              <a:t>Setup </a:t>
            </a:r>
            <a:r>
              <a:rPr sz="4400" spc="-15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400" spc="-80" dirty="0">
                <a:solidFill>
                  <a:srgbClr val="FFFFFF"/>
                </a:solidFill>
                <a:latin typeface="Arial"/>
                <a:cs typeface="Arial"/>
              </a:rPr>
              <a:t>custom 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event </a:t>
            </a:r>
            <a:r>
              <a:rPr sz="4400" spc="-13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4400" spc="85" dirty="0">
                <a:solidFill>
                  <a:srgbClr val="FFFFFF"/>
                </a:solidFill>
                <a:latin typeface="Arial"/>
                <a:cs typeface="Arial"/>
              </a:rPr>
              <a:t>trigger</a:t>
            </a:r>
            <a:r>
              <a:rPr sz="4400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105" dirty="0">
                <a:solidFill>
                  <a:srgbClr val="FFFFFF"/>
                </a:solidFill>
                <a:latin typeface="Arial"/>
                <a:cs typeface="Arial"/>
              </a:rPr>
              <a:t>it.</a:t>
            </a:r>
            <a:endParaRPr sz="4400">
              <a:latin typeface="Arial"/>
              <a:cs typeface="Arial"/>
            </a:endParaRPr>
          </a:p>
          <a:p>
            <a:pPr marL="850900" marR="115570" indent="-342900">
              <a:lnSpc>
                <a:spcPts val="4800"/>
              </a:lnSpc>
              <a:spcBef>
                <a:spcPts val="1180"/>
              </a:spcBef>
            </a:pP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400" dirty="0">
                <a:solidFill>
                  <a:srgbClr val="CAF0FE"/>
                </a:solidFill>
                <a:latin typeface="Arial"/>
                <a:cs typeface="Arial"/>
              </a:rPr>
              <a:t>button</a:t>
            </a: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“).</a:t>
            </a:r>
            <a:r>
              <a:rPr sz="4400" dirty="0">
                <a:solidFill>
                  <a:srgbClr val="E0EDD4"/>
                </a:solidFill>
                <a:latin typeface="Arial"/>
                <a:cs typeface="Arial"/>
              </a:rPr>
              <a:t>bind</a:t>
            </a: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sz="4400" dirty="0">
                <a:solidFill>
                  <a:srgbClr val="CAF0FE"/>
                </a:solidFill>
                <a:latin typeface="Arial"/>
                <a:cs typeface="Arial"/>
              </a:rPr>
              <a:t>expand</a:t>
            </a: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”,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5" dirty="0">
                <a:solidFill>
                  <a:srgbClr val="FFFFFF"/>
                </a:solidFill>
                <a:latin typeface="Arial"/>
                <a:cs typeface="Arial"/>
              </a:rPr>
              <a:t>function(){  </a:t>
            </a:r>
            <a:r>
              <a:rPr sz="4400" spc="-60" dirty="0">
                <a:solidFill>
                  <a:srgbClr val="FFFFFF"/>
                </a:solidFill>
                <a:latin typeface="Arial"/>
                <a:cs typeface="Arial"/>
              </a:rPr>
              <a:t>something();</a:t>
            </a:r>
            <a:endParaRPr sz="4400">
              <a:latin typeface="Arial"/>
              <a:cs typeface="Arial"/>
            </a:endParaRPr>
          </a:p>
          <a:p>
            <a:pPr marL="508000">
              <a:lnSpc>
                <a:spcPts val="4480"/>
              </a:lnSpc>
            </a:pPr>
            <a:r>
              <a:rPr sz="4400" spc="40" dirty="0">
                <a:solidFill>
                  <a:srgbClr val="FFFFFF"/>
                </a:solidFill>
                <a:latin typeface="Arial"/>
                <a:cs typeface="Arial"/>
              </a:rPr>
              <a:t>});</a:t>
            </a:r>
            <a:endParaRPr sz="4400">
              <a:latin typeface="Arial"/>
              <a:cs typeface="Arial"/>
            </a:endParaRPr>
          </a:p>
          <a:p>
            <a:pPr marL="508000">
              <a:lnSpc>
                <a:spcPts val="5040"/>
              </a:lnSpc>
            </a:pPr>
            <a:r>
              <a:rPr sz="4400" spc="4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400" spc="40" dirty="0">
                <a:solidFill>
                  <a:srgbClr val="CAF0FE"/>
                </a:solidFill>
                <a:latin typeface="Arial"/>
                <a:cs typeface="Arial"/>
              </a:rPr>
              <a:t>button:first</a:t>
            </a:r>
            <a:r>
              <a:rPr sz="4400" spc="40" dirty="0">
                <a:solidFill>
                  <a:srgbClr val="FFFFFF"/>
                </a:solidFill>
                <a:latin typeface="Arial"/>
                <a:cs typeface="Arial"/>
              </a:rPr>
              <a:t>“).</a:t>
            </a:r>
            <a:r>
              <a:rPr sz="4400" spc="40" dirty="0">
                <a:solidFill>
                  <a:srgbClr val="E0EDD4"/>
                </a:solidFill>
                <a:latin typeface="Arial"/>
                <a:cs typeface="Arial"/>
              </a:rPr>
              <a:t>trigger</a:t>
            </a:r>
            <a:r>
              <a:rPr sz="4400" spc="40" dirty="0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sz="4400" spc="40" dirty="0">
                <a:solidFill>
                  <a:srgbClr val="CAF0FE"/>
                </a:solidFill>
                <a:latin typeface="Arial"/>
                <a:cs typeface="Arial"/>
              </a:rPr>
              <a:t>expand</a:t>
            </a:r>
            <a:r>
              <a:rPr sz="4400" spc="40" dirty="0">
                <a:solidFill>
                  <a:srgbClr val="FFFFFF"/>
                </a:solidFill>
                <a:latin typeface="Arial"/>
                <a:cs typeface="Arial"/>
              </a:rPr>
              <a:t>”);</a:t>
            </a:r>
            <a:endParaRPr sz="4400">
              <a:latin typeface="Arial"/>
              <a:cs typeface="Arial"/>
            </a:endParaRPr>
          </a:p>
          <a:p>
            <a:pPr marL="12700">
              <a:spcBef>
                <a:spcPts val="3220"/>
              </a:spcBef>
            </a:pPr>
            <a:r>
              <a:rPr sz="4400" spc="-60" dirty="0">
                <a:solidFill>
                  <a:srgbClr val="FFFFFF"/>
                </a:solidFill>
                <a:latin typeface="Arial"/>
                <a:cs typeface="Arial"/>
              </a:rPr>
              <a:t>Unbind </a:t>
            </a:r>
            <a:r>
              <a:rPr sz="4400" spc="-80" dirty="0">
                <a:solidFill>
                  <a:srgbClr val="FFFFFF"/>
                </a:solidFill>
                <a:latin typeface="Arial"/>
                <a:cs typeface="Arial"/>
              </a:rPr>
              <a:t>custom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event.</a:t>
            </a:r>
            <a:endParaRPr sz="4400">
              <a:latin typeface="Arial"/>
              <a:cs typeface="Arial"/>
            </a:endParaRPr>
          </a:p>
          <a:p>
            <a:pPr marL="635000">
              <a:spcBef>
                <a:spcPts val="620"/>
              </a:spcBef>
            </a:pPr>
            <a:r>
              <a:rPr sz="4400" spc="-1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400" spc="-10" dirty="0">
                <a:solidFill>
                  <a:srgbClr val="CAF0FE"/>
                </a:solidFill>
                <a:latin typeface="Arial"/>
                <a:cs typeface="Arial"/>
              </a:rPr>
              <a:t>button</a:t>
            </a:r>
            <a:r>
              <a:rPr sz="4400" spc="-10" dirty="0">
                <a:solidFill>
                  <a:srgbClr val="FFFFFF"/>
                </a:solidFill>
                <a:latin typeface="Arial"/>
                <a:cs typeface="Arial"/>
              </a:rPr>
              <a:t>“).</a:t>
            </a:r>
            <a:r>
              <a:rPr sz="4400" spc="-10" dirty="0">
                <a:solidFill>
                  <a:srgbClr val="E0EDD4"/>
                </a:solidFill>
                <a:latin typeface="Arial"/>
                <a:cs typeface="Arial"/>
              </a:rPr>
              <a:t>unbind</a:t>
            </a:r>
            <a:r>
              <a:rPr sz="4400" spc="-10" dirty="0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sz="4400" spc="-10" dirty="0">
                <a:solidFill>
                  <a:srgbClr val="CAF0FE"/>
                </a:solidFill>
                <a:latin typeface="Arial"/>
                <a:cs typeface="Arial"/>
              </a:rPr>
              <a:t>expand</a:t>
            </a:r>
            <a:r>
              <a:rPr sz="4400" spc="-10" dirty="0">
                <a:solidFill>
                  <a:srgbClr val="FFFFFF"/>
                </a:solidFill>
                <a:latin typeface="Arial"/>
                <a:cs typeface="Arial"/>
              </a:rPr>
              <a:t>”);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07931" y="266700"/>
            <a:ext cx="52705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73032" y="254000"/>
            <a:ext cx="45586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/>
              <a:t>Event</a:t>
            </a:r>
            <a:r>
              <a:rPr spc="-95" dirty="0"/>
              <a:t> </a:t>
            </a:r>
            <a:r>
              <a:rPr spc="-55" dirty="0"/>
              <a:t>Delegation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39231" y="2298700"/>
            <a:ext cx="8813800" cy="213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07931" y="266700"/>
            <a:ext cx="52705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73032" y="254000"/>
            <a:ext cx="45586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/>
              <a:t>Event</a:t>
            </a:r>
            <a:r>
              <a:rPr spc="-95" dirty="0"/>
              <a:t> </a:t>
            </a:r>
            <a:r>
              <a:rPr spc="-55" dirty="0"/>
              <a:t>Delegation</a:t>
            </a:r>
          </a:p>
        </p:txBody>
      </p:sp>
      <p:sp>
        <p:nvSpPr>
          <p:cNvPr id="7" name="object 7"/>
          <p:cNvSpPr/>
          <p:nvPr/>
        </p:nvSpPr>
        <p:spPr>
          <a:xfrm>
            <a:off x="2739231" y="1498600"/>
            <a:ext cx="7315200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91631" y="1369060"/>
            <a:ext cx="8075930" cy="284480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>
              <a:spcBef>
                <a:spcPts val="1120"/>
              </a:spcBef>
            </a:pPr>
            <a:r>
              <a:rPr sz="4400" spc="10" dirty="0">
                <a:solidFill>
                  <a:srgbClr val="FFFFFF"/>
                </a:solidFill>
                <a:latin typeface="Arial"/>
                <a:cs typeface="Arial"/>
              </a:rPr>
              <a:t>Attach </a:t>
            </a:r>
            <a:r>
              <a:rPr sz="4400" spc="-50" dirty="0">
                <a:solidFill>
                  <a:srgbClr val="FFFFFF"/>
                </a:solidFill>
                <a:latin typeface="Arial"/>
                <a:cs typeface="Arial"/>
              </a:rPr>
              <a:t>events </a:t>
            </a:r>
            <a:r>
              <a:rPr sz="4400" spc="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80" dirty="0">
                <a:solidFill>
                  <a:srgbClr val="FFFFFF"/>
                </a:solidFill>
                <a:latin typeface="Arial"/>
                <a:cs typeface="Arial"/>
              </a:rPr>
              <a:t>document</a:t>
            </a:r>
            <a:endParaRPr sz="4400">
              <a:latin typeface="Arial"/>
              <a:cs typeface="Arial"/>
            </a:endParaRPr>
          </a:p>
          <a:p>
            <a:pPr marL="355600" marR="5080" indent="-342900">
              <a:lnSpc>
                <a:spcPts val="4800"/>
              </a:lnSpc>
              <a:spcBef>
                <a:spcPts val="1580"/>
              </a:spcBef>
            </a:pPr>
            <a:r>
              <a:rPr sz="4400" spc="3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400" spc="30" dirty="0">
                <a:solidFill>
                  <a:srgbClr val="CAF0FE"/>
                </a:solidFill>
                <a:latin typeface="Arial"/>
                <a:cs typeface="Arial"/>
              </a:rPr>
              <a:t>button</a:t>
            </a:r>
            <a:r>
              <a:rPr sz="4400" spc="30" dirty="0">
                <a:solidFill>
                  <a:srgbClr val="FFFFFF"/>
                </a:solidFill>
                <a:latin typeface="Arial"/>
                <a:cs typeface="Arial"/>
              </a:rPr>
              <a:t>”).</a:t>
            </a:r>
            <a:r>
              <a:rPr sz="4400" spc="30" dirty="0">
                <a:solidFill>
                  <a:srgbClr val="E0EDD4"/>
                </a:solidFill>
                <a:latin typeface="Arial"/>
                <a:cs typeface="Arial"/>
              </a:rPr>
              <a:t>live</a:t>
            </a:r>
            <a:r>
              <a:rPr sz="4400" spc="30" dirty="0">
                <a:solidFill>
                  <a:srgbClr val="FFFFFF"/>
                </a:solidFill>
                <a:latin typeface="Arial"/>
                <a:cs typeface="Arial"/>
              </a:rPr>
              <a:t>(‘</a:t>
            </a:r>
            <a:r>
              <a:rPr sz="4400" spc="30" dirty="0">
                <a:solidFill>
                  <a:srgbClr val="CAF0FE"/>
                </a:solidFill>
                <a:latin typeface="Arial"/>
                <a:cs typeface="Arial"/>
              </a:rPr>
              <a:t>click</a:t>
            </a:r>
            <a:r>
              <a:rPr sz="4400" spc="30" dirty="0">
                <a:solidFill>
                  <a:srgbClr val="FFFFFF"/>
                </a:solidFill>
                <a:latin typeface="Arial"/>
                <a:cs typeface="Arial"/>
              </a:rPr>
              <a:t>’,</a:t>
            </a:r>
            <a:r>
              <a:rPr sz="44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5" dirty="0">
                <a:solidFill>
                  <a:srgbClr val="CAF0FE"/>
                </a:solidFill>
                <a:latin typeface="Arial"/>
                <a:cs typeface="Arial"/>
              </a:rPr>
              <a:t>function(){  </a:t>
            </a:r>
            <a:r>
              <a:rPr sz="4400" spc="-60" dirty="0">
                <a:solidFill>
                  <a:srgbClr val="FFFFFF"/>
                </a:solidFill>
                <a:latin typeface="Arial"/>
                <a:cs typeface="Arial"/>
              </a:rPr>
              <a:t>something();</a:t>
            </a:r>
            <a:endParaRPr sz="4400">
              <a:latin typeface="Arial"/>
              <a:cs typeface="Arial"/>
            </a:endParaRPr>
          </a:p>
          <a:p>
            <a:pPr marL="12700">
              <a:lnSpc>
                <a:spcPts val="4720"/>
              </a:lnSpc>
            </a:pPr>
            <a:r>
              <a:rPr sz="4400" spc="40" dirty="0">
                <a:solidFill>
                  <a:srgbClr val="CAF0FE"/>
                </a:solidFill>
                <a:latin typeface="Arial"/>
                <a:cs typeface="Arial"/>
              </a:rPr>
              <a:t>}</a:t>
            </a:r>
            <a:r>
              <a:rPr sz="4400" spc="40" dirty="0">
                <a:solidFill>
                  <a:srgbClr val="FFFFFF"/>
                </a:solidFill>
                <a:latin typeface="Arial"/>
                <a:cs typeface="Arial"/>
              </a:rPr>
              <a:t>);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67831" y="2527300"/>
            <a:ext cx="7353300" cy="119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1032" y="2489200"/>
            <a:ext cx="647763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400" spc="-15" dirty="0"/>
              <a:t>jQuery</a:t>
            </a:r>
            <a:r>
              <a:rPr sz="6400" spc="-145" dirty="0"/>
              <a:t> </a:t>
            </a:r>
            <a:r>
              <a:rPr sz="6400" spc="-100" dirty="0"/>
              <a:t>Philosophy</a:t>
            </a:r>
            <a:endParaRPr sz="6400"/>
          </a:p>
        </p:txBody>
      </p:sp>
      <p:sp>
        <p:nvSpPr>
          <p:cNvPr id="4" name="object 4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39231" y="2298700"/>
            <a:ext cx="8813800" cy="213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07931" y="266700"/>
            <a:ext cx="52705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73032" y="254000"/>
            <a:ext cx="45586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/>
              <a:t>Event</a:t>
            </a:r>
            <a:r>
              <a:rPr spc="-95" dirty="0"/>
              <a:t> </a:t>
            </a:r>
            <a:r>
              <a:rPr spc="-55" dirty="0"/>
              <a:t>Delegation</a:t>
            </a:r>
          </a:p>
        </p:txBody>
      </p:sp>
      <p:sp>
        <p:nvSpPr>
          <p:cNvPr id="7" name="object 7"/>
          <p:cNvSpPr/>
          <p:nvPr/>
        </p:nvSpPr>
        <p:spPr>
          <a:xfrm>
            <a:off x="2739231" y="1498600"/>
            <a:ext cx="7315200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99531" y="5054600"/>
            <a:ext cx="9512300" cy="914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36031" y="5930900"/>
            <a:ext cx="12128500" cy="2133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88431" y="1369060"/>
            <a:ext cx="11380470" cy="656077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215900">
              <a:spcBef>
                <a:spcPts val="1120"/>
              </a:spcBef>
            </a:pPr>
            <a:r>
              <a:rPr sz="4400" spc="10" dirty="0">
                <a:solidFill>
                  <a:srgbClr val="FFFFFF"/>
                </a:solidFill>
                <a:latin typeface="Arial"/>
                <a:cs typeface="Arial"/>
              </a:rPr>
              <a:t>Attach </a:t>
            </a:r>
            <a:r>
              <a:rPr sz="4400" spc="-50" dirty="0">
                <a:solidFill>
                  <a:srgbClr val="FFFFFF"/>
                </a:solidFill>
                <a:latin typeface="Arial"/>
                <a:cs typeface="Arial"/>
              </a:rPr>
              <a:t>events </a:t>
            </a:r>
            <a:r>
              <a:rPr sz="4400" spc="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80" dirty="0">
                <a:solidFill>
                  <a:srgbClr val="FFFFFF"/>
                </a:solidFill>
                <a:latin typeface="Arial"/>
                <a:cs typeface="Arial"/>
              </a:rPr>
              <a:t>document</a:t>
            </a:r>
            <a:endParaRPr sz="4400">
              <a:latin typeface="Arial"/>
              <a:cs typeface="Arial"/>
            </a:endParaRPr>
          </a:p>
          <a:p>
            <a:pPr marL="558800" marR="3106420" indent="-342900">
              <a:lnSpc>
                <a:spcPts val="4800"/>
              </a:lnSpc>
              <a:spcBef>
                <a:spcPts val="1580"/>
              </a:spcBef>
            </a:pPr>
            <a:r>
              <a:rPr sz="4400" spc="3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400" spc="30" dirty="0">
                <a:solidFill>
                  <a:srgbClr val="CAF0FE"/>
                </a:solidFill>
                <a:latin typeface="Arial"/>
                <a:cs typeface="Arial"/>
              </a:rPr>
              <a:t>button</a:t>
            </a:r>
            <a:r>
              <a:rPr sz="4400" spc="30" dirty="0">
                <a:solidFill>
                  <a:srgbClr val="FFFFFF"/>
                </a:solidFill>
                <a:latin typeface="Arial"/>
                <a:cs typeface="Arial"/>
              </a:rPr>
              <a:t>”).</a:t>
            </a:r>
            <a:r>
              <a:rPr sz="4400" spc="30" dirty="0">
                <a:solidFill>
                  <a:srgbClr val="E0EDD4"/>
                </a:solidFill>
                <a:latin typeface="Arial"/>
                <a:cs typeface="Arial"/>
              </a:rPr>
              <a:t>live</a:t>
            </a:r>
            <a:r>
              <a:rPr sz="4400" spc="30" dirty="0">
                <a:solidFill>
                  <a:srgbClr val="FFFFFF"/>
                </a:solidFill>
                <a:latin typeface="Arial"/>
                <a:cs typeface="Arial"/>
              </a:rPr>
              <a:t>(‘</a:t>
            </a:r>
            <a:r>
              <a:rPr sz="4400" spc="30" dirty="0">
                <a:solidFill>
                  <a:srgbClr val="CAF0FE"/>
                </a:solidFill>
                <a:latin typeface="Arial"/>
                <a:cs typeface="Arial"/>
              </a:rPr>
              <a:t>click</a:t>
            </a:r>
            <a:r>
              <a:rPr sz="4400" spc="30" dirty="0">
                <a:solidFill>
                  <a:srgbClr val="FFFFFF"/>
                </a:solidFill>
                <a:latin typeface="Arial"/>
                <a:cs typeface="Arial"/>
              </a:rPr>
              <a:t>’,</a:t>
            </a:r>
            <a:r>
              <a:rPr sz="44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5" dirty="0">
                <a:solidFill>
                  <a:srgbClr val="CAF0FE"/>
                </a:solidFill>
                <a:latin typeface="Arial"/>
                <a:cs typeface="Arial"/>
              </a:rPr>
              <a:t>function(){  </a:t>
            </a:r>
            <a:r>
              <a:rPr sz="4400" spc="-60" dirty="0">
                <a:solidFill>
                  <a:srgbClr val="FFFFFF"/>
                </a:solidFill>
                <a:latin typeface="Arial"/>
                <a:cs typeface="Arial"/>
              </a:rPr>
              <a:t>something();</a:t>
            </a:r>
            <a:endParaRPr sz="4400">
              <a:latin typeface="Arial"/>
              <a:cs typeface="Arial"/>
            </a:endParaRPr>
          </a:p>
          <a:p>
            <a:pPr marL="215900">
              <a:lnSpc>
                <a:spcPts val="4720"/>
              </a:lnSpc>
            </a:pPr>
            <a:r>
              <a:rPr sz="4400" spc="40" dirty="0">
                <a:solidFill>
                  <a:srgbClr val="CAF0FE"/>
                </a:solidFill>
                <a:latin typeface="Arial"/>
                <a:cs typeface="Arial"/>
              </a:rPr>
              <a:t>}</a:t>
            </a:r>
            <a:r>
              <a:rPr sz="4400" spc="40" dirty="0">
                <a:solidFill>
                  <a:srgbClr val="FFFFFF"/>
                </a:solidFill>
                <a:latin typeface="Arial"/>
                <a:cs typeface="Arial"/>
              </a:rPr>
              <a:t>);</a:t>
            </a:r>
            <a:endParaRPr sz="440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5900">
              <a:latin typeface="Times New Roman"/>
              <a:cs typeface="Times New Roman"/>
            </a:endParaRPr>
          </a:p>
          <a:p>
            <a:pPr marL="76200"/>
            <a:r>
              <a:rPr sz="4400" spc="10" dirty="0">
                <a:solidFill>
                  <a:srgbClr val="FFFFFF"/>
                </a:solidFill>
                <a:latin typeface="Arial"/>
                <a:cs typeface="Arial"/>
              </a:rPr>
              <a:t>Attach 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event </a:t>
            </a:r>
            <a:r>
              <a:rPr sz="4400" spc="-40" dirty="0">
                <a:solidFill>
                  <a:srgbClr val="FFFFFF"/>
                </a:solidFill>
                <a:latin typeface="Arial"/>
                <a:cs typeface="Arial"/>
              </a:rPr>
              <a:t>delegation </a:t>
            </a:r>
            <a:r>
              <a:rPr sz="4400" spc="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70" dirty="0">
                <a:solidFill>
                  <a:srgbClr val="FFFFFF"/>
                </a:solidFill>
                <a:latin typeface="Arial"/>
                <a:cs typeface="Arial"/>
              </a:rPr>
              <a:t>elements</a:t>
            </a:r>
            <a:endParaRPr sz="4400">
              <a:latin typeface="Arial"/>
              <a:cs typeface="Arial"/>
            </a:endParaRPr>
          </a:p>
          <a:p>
            <a:pPr marL="355600" marR="5080" indent="-342900">
              <a:lnSpc>
                <a:spcPts val="4800"/>
              </a:lnSpc>
              <a:spcBef>
                <a:spcPts val="2180"/>
              </a:spcBef>
            </a:pPr>
            <a:r>
              <a:rPr sz="4400" spc="3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400" spc="30" dirty="0">
                <a:solidFill>
                  <a:srgbClr val="CAF0FE"/>
                </a:solidFill>
                <a:latin typeface="Arial"/>
                <a:cs typeface="Arial"/>
              </a:rPr>
              <a:t>form</a:t>
            </a:r>
            <a:r>
              <a:rPr sz="4400" spc="30" dirty="0">
                <a:solidFill>
                  <a:srgbClr val="FFFFFF"/>
                </a:solidFill>
                <a:latin typeface="Arial"/>
                <a:cs typeface="Arial"/>
              </a:rPr>
              <a:t>“).</a:t>
            </a:r>
            <a:r>
              <a:rPr sz="4400" spc="30" dirty="0">
                <a:solidFill>
                  <a:srgbClr val="E0EDD4"/>
                </a:solidFill>
                <a:latin typeface="Arial"/>
                <a:cs typeface="Arial"/>
              </a:rPr>
              <a:t>delegate</a:t>
            </a:r>
            <a:r>
              <a:rPr sz="4400" spc="30" dirty="0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sz="4400" spc="30" dirty="0">
                <a:solidFill>
                  <a:srgbClr val="CAF0FE"/>
                </a:solidFill>
                <a:latin typeface="Arial"/>
                <a:cs typeface="Arial"/>
              </a:rPr>
              <a:t>button</a:t>
            </a:r>
            <a:r>
              <a:rPr sz="4400" spc="30" dirty="0">
                <a:solidFill>
                  <a:srgbClr val="FFFFFF"/>
                </a:solidFill>
                <a:latin typeface="Arial"/>
                <a:cs typeface="Arial"/>
              </a:rPr>
              <a:t>”, </a:t>
            </a:r>
            <a:r>
              <a:rPr sz="4400" spc="55" dirty="0">
                <a:solidFill>
                  <a:srgbClr val="FFFFFF"/>
                </a:solidFill>
                <a:latin typeface="Arial"/>
                <a:cs typeface="Arial"/>
              </a:rPr>
              <a:t>”</a:t>
            </a:r>
            <a:r>
              <a:rPr sz="4400" spc="55" dirty="0">
                <a:solidFill>
                  <a:srgbClr val="CAF0FE"/>
                </a:solidFill>
                <a:latin typeface="Arial"/>
                <a:cs typeface="Arial"/>
              </a:rPr>
              <a:t>click</a:t>
            </a:r>
            <a:r>
              <a:rPr sz="4400" spc="55" dirty="0">
                <a:solidFill>
                  <a:srgbClr val="FFFFFF"/>
                </a:solidFill>
                <a:latin typeface="Arial"/>
                <a:cs typeface="Arial"/>
              </a:rPr>
              <a:t>”,</a:t>
            </a:r>
            <a:r>
              <a:rPr sz="4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5" dirty="0">
                <a:solidFill>
                  <a:srgbClr val="FFFFFF"/>
                </a:solidFill>
                <a:latin typeface="Arial"/>
                <a:cs typeface="Arial"/>
              </a:rPr>
              <a:t>function(){  </a:t>
            </a:r>
            <a:r>
              <a:rPr sz="4400" spc="-60" dirty="0">
                <a:solidFill>
                  <a:srgbClr val="FFFFFF"/>
                </a:solidFill>
                <a:latin typeface="Arial"/>
                <a:cs typeface="Arial"/>
              </a:rPr>
              <a:t>something();</a:t>
            </a:r>
            <a:endParaRPr sz="4400">
              <a:latin typeface="Arial"/>
              <a:cs typeface="Arial"/>
            </a:endParaRPr>
          </a:p>
          <a:p>
            <a:pPr marL="12700">
              <a:lnSpc>
                <a:spcPts val="4720"/>
              </a:lnSpc>
            </a:pPr>
            <a:r>
              <a:rPr sz="4400" spc="40" dirty="0">
                <a:solidFill>
                  <a:srgbClr val="FFFFFF"/>
                </a:solidFill>
                <a:latin typeface="Arial"/>
                <a:cs typeface="Arial"/>
              </a:rPr>
              <a:t>});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6031" y="3886200"/>
            <a:ext cx="8064500" cy="207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9180" y="3848100"/>
            <a:ext cx="6769734" cy="187706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695450" marR="5080" indent="-1683385">
              <a:lnSpc>
                <a:spcPts val="6900"/>
              </a:lnSpc>
              <a:spcBef>
                <a:spcPts val="980"/>
              </a:spcBef>
            </a:pPr>
            <a:r>
              <a:rPr sz="6400" spc="-35" dirty="0"/>
              <a:t>Effects </a:t>
            </a:r>
            <a:r>
              <a:rPr sz="6400" spc="140" dirty="0"/>
              <a:t>/</a:t>
            </a:r>
            <a:r>
              <a:rPr sz="6400" spc="-135" dirty="0"/>
              <a:t> </a:t>
            </a:r>
            <a:r>
              <a:rPr sz="6400" spc="-10" dirty="0"/>
              <a:t>Animation  </a:t>
            </a:r>
            <a:r>
              <a:rPr sz="6400" spc="-190" dirty="0"/>
              <a:t>Examples</a:t>
            </a:r>
            <a:endParaRPr sz="6400"/>
          </a:p>
        </p:txBody>
      </p:sp>
      <p:sp>
        <p:nvSpPr>
          <p:cNvPr id="4" name="object 4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1931" y="254000"/>
            <a:ext cx="58420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5292258" y="219874"/>
            <a:ext cx="8375481" cy="756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0310">
              <a:spcBef>
                <a:spcPts val="100"/>
              </a:spcBef>
            </a:pPr>
            <a:r>
              <a:rPr spc="-10" dirty="0"/>
              <a:t>Animation </a:t>
            </a:r>
            <a:r>
              <a:rPr spc="105" dirty="0"/>
              <a:t>/</a:t>
            </a:r>
            <a:r>
              <a:rPr spc="-95" dirty="0"/>
              <a:t> </a:t>
            </a:r>
            <a:r>
              <a:rPr spc="-30" dirty="0"/>
              <a:t>Effects</a:t>
            </a:r>
          </a:p>
        </p:txBody>
      </p:sp>
      <p:sp>
        <p:nvSpPr>
          <p:cNvPr id="6" name="object 6"/>
          <p:cNvSpPr/>
          <p:nvPr/>
        </p:nvSpPr>
        <p:spPr>
          <a:xfrm>
            <a:off x="3018631" y="1828800"/>
            <a:ext cx="49911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83731" y="1816100"/>
            <a:ext cx="42341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spc="-245" dirty="0">
                <a:solidFill>
                  <a:srgbClr val="FFFFFF"/>
                </a:solidFill>
                <a:latin typeface="Arial"/>
                <a:cs typeface="Arial"/>
              </a:rPr>
              <a:t>Types </a:t>
            </a:r>
            <a:r>
              <a:rPr sz="4800" spc="8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4800" spc="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30" dirty="0">
                <a:solidFill>
                  <a:srgbClr val="FFFFFF"/>
                </a:solidFill>
                <a:latin typeface="Arial"/>
                <a:cs typeface="Arial"/>
              </a:rPr>
              <a:t>Effects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1931" y="254000"/>
            <a:ext cx="58420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3931" y="3390900"/>
            <a:ext cx="55626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18631" y="1828800"/>
            <a:ext cx="49911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83731" y="241300"/>
            <a:ext cx="8627110" cy="39831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0">
              <a:spcBef>
                <a:spcPts val="100"/>
              </a:spcBef>
            </a:pP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Animation </a:t>
            </a:r>
            <a:r>
              <a:rPr sz="4800" spc="10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4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30" dirty="0">
                <a:solidFill>
                  <a:srgbClr val="FFFFFF"/>
                </a:solidFill>
                <a:latin typeface="Arial"/>
                <a:cs typeface="Arial"/>
              </a:rPr>
              <a:t>Effects</a:t>
            </a:r>
            <a:endParaRPr sz="480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5750">
              <a:latin typeface="Times New Roman"/>
              <a:cs typeface="Times New Roman"/>
            </a:endParaRPr>
          </a:p>
          <a:p>
            <a:pPr marL="12700"/>
            <a:r>
              <a:rPr sz="4800" spc="-245" dirty="0">
                <a:solidFill>
                  <a:srgbClr val="FFFFFF"/>
                </a:solidFill>
                <a:latin typeface="Arial"/>
                <a:cs typeface="Arial"/>
              </a:rPr>
              <a:t>Types </a:t>
            </a:r>
            <a:r>
              <a:rPr sz="4800" spc="8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4800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30" dirty="0">
                <a:solidFill>
                  <a:srgbClr val="FFFFFF"/>
                </a:solidFill>
                <a:latin typeface="Arial"/>
                <a:cs typeface="Arial"/>
              </a:rPr>
              <a:t>Effects</a:t>
            </a:r>
            <a:endParaRPr sz="480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5650">
              <a:latin typeface="Times New Roman"/>
              <a:cs typeface="Times New Roman"/>
            </a:endParaRPr>
          </a:p>
          <a:p>
            <a:pPr marL="1778000"/>
            <a:r>
              <a:rPr sz="4800" spc="-65" dirty="0">
                <a:solidFill>
                  <a:srgbClr val="FFFFFF"/>
                </a:solidFill>
                <a:latin typeface="Arial"/>
                <a:cs typeface="Arial"/>
              </a:rPr>
              <a:t>#1. </a:t>
            </a:r>
            <a:r>
              <a:rPr sz="4800" spc="-80" dirty="0">
                <a:solidFill>
                  <a:srgbClr val="FFFFFF"/>
                </a:solidFill>
                <a:latin typeface="Arial"/>
                <a:cs typeface="Arial"/>
              </a:rPr>
              <a:t>Hide </a:t>
            </a:r>
            <a:r>
              <a:rPr sz="4800" spc="-14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4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5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1931" y="254000"/>
            <a:ext cx="58420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96631" y="5156200"/>
            <a:ext cx="60452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3931" y="3390900"/>
            <a:ext cx="55626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18631" y="1828800"/>
            <a:ext cx="4991100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83731" y="241300"/>
            <a:ext cx="8627110" cy="565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0">
              <a:spcBef>
                <a:spcPts val="100"/>
              </a:spcBef>
            </a:pP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Animation </a:t>
            </a:r>
            <a:r>
              <a:rPr sz="4800" spc="10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4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30" dirty="0">
                <a:solidFill>
                  <a:srgbClr val="FFFFFF"/>
                </a:solidFill>
                <a:latin typeface="Arial"/>
                <a:cs typeface="Arial"/>
              </a:rPr>
              <a:t>Effects</a:t>
            </a:r>
            <a:endParaRPr sz="480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5750">
              <a:latin typeface="Times New Roman"/>
              <a:cs typeface="Times New Roman"/>
            </a:endParaRPr>
          </a:p>
          <a:p>
            <a:pPr marL="12700"/>
            <a:r>
              <a:rPr sz="4800" spc="-245" dirty="0">
                <a:solidFill>
                  <a:srgbClr val="FFFFFF"/>
                </a:solidFill>
                <a:latin typeface="Arial"/>
                <a:cs typeface="Arial"/>
              </a:rPr>
              <a:t>Types </a:t>
            </a:r>
            <a:r>
              <a:rPr sz="4800" spc="8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4800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30" dirty="0">
                <a:solidFill>
                  <a:srgbClr val="FFFFFF"/>
                </a:solidFill>
                <a:latin typeface="Arial"/>
                <a:cs typeface="Arial"/>
              </a:rPr>
              <a:t>Effects</a:t>
            </a:r>
            <a:endParaRPr sz="4800">
              <a:latin typeface="Arial"/>
              <a:cs typeface="Arial"/>
            </a:endParaRPr>
          </a:p>
          <a:p>
            <a:pPr marL="1790700" marR="1635760" indent="-12700">
              <a:lnSpc>
                <a:spcPts val="13900"/>
              </a:lnSpc>
              <a:spcBef>
                <a:spcPts val="220"/>
              </a:spcBef>
            </a:pPr>
            <a:r>
              <a:rPr sz="4800" spc="-65" dirty="0">
                <a:solidFill>
                  <a:srgbClr val="FFFFFF"/>
                </a:solidFill>
                <a:latin typeface="Arial"/>
                <a:cs typeface="Arial"/>
              </a:rPr>
              <a:t>#1. </a:t>
            </a:r>
            <a:r>
              <a:rPr sz="4800" spc="-80" dirty="0">
                <a:solidFill>
                  <a:srgbClr val="FFFFFF"/>
                </a:solidFill>
                <a:latin typeface="Arial"/>
                <a:cs typeface="Arial"/>
              </a:rPr>
              <a:t>Hide </a:t>
            </a:r>
            <a:r>
              <a:rPr sz="4800" spc="-14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4800" spc="-55" dirty="0">
                <a:solidFill>
                  <a:srgbClr val="FFFFFF"/>
                </a:solidFill>
                <a:latin typeface="Arial"/>
                <a:cs typeface="Arial"/>
              </a:rPr>
              <a:t>Show  </a:t>
            </a:r>
            <a:r>
              <a:rPr sz="4800" spc="-65" dirty="0">
                <a:solidFill>
                  <a:srgbClr val="FFFFFF"/>
                </a:solidFill>
                <a:latin typeface="Arial"/>
                <a:cs typeface="Arial"/>
              </a:rPr>
              <a:t>#2. </a:t>
            </a:r>
            <a:r>
              <a:rPr sz="4800" spc="-215" dirty="0">
                <a:solidFill>
                  <a:srgbClr val="FFFFFF"/>
                </a:solidFill>
                <a:latin typeface="Arial"/>
                <a:cs typeface="Arial"/>
              </a:rPr>
              <a:t>Fade </a:t>
            </a:r>
            <a:r>
              <a:rPr sz="4800" spc="-4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4800" spc="-14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4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50" dirty="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1931" y="254000"/>
            <a:ext cx="58420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96631" y="5156200"/>
            <a:ext cx="60452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3931" y="3390900"/>
            <a:ext cx="55626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09331" y="6908800"/>
            <a:ext cx="7112000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18631" y="1828800"/>
            <a:ext cx="499110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83731" y="241300"/>
            <a:ext cx="8627110" cy="753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0">
              <a:spcBef>
                <a:spcPts val="100"/>
              </a:spcBef>
            </a:pP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Animation </a:t>
            </a:r>
            <a:r>
              <a:rPr sz="4800" spc="10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4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30" dirty="0">
                <a:solidFill>
                  <a:srgbClr val="FFFFFF"/>
                </a:solidFill>
                <a:latin typeface="Arial"/>
                <a:cs typeface="Arial"/>
              </a:rPr>
              <a:t>Effects</a:t>
            </a:r>
            <a:endParaRPr sz="480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5750">
              <a:latin typeface="Times New Roman"/>
              <a:cs typeface="Times New Roman"/>
            </a:endParaRPr>
          </a:p>
          <a:p>
            <a:pPr marL="12700"/>
            <a:r>
              <a:rPr sz="4800" spc="-245" dirty="0">
                <a:solidFill>
                  <a:srgbClr val="FFFFFF"/>
                </a:solidFill>
                <a:latin typeface="Arial"/>
                <a:cs typeface="Arial"/>
              </a:rPr>
              <a:t>Types </a:t>
            </a:r>
            <a:r>
              <a:rPr sz="4800" spc="8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4800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30" dirty="0">
                <a:solidFill>
                  <a:srgbClr val="FFFFFF"/>
                </a:solidFill>
                <a:latin typeface="Arial"/>
                <a:cs typeface="Arial"/>
              </a:rPr>
              <a:t>Effects</a:t>
            </a:r>
            <a:endParaRPr sz="4800">
              <a:latin typeface="Arial"/>
              <a:cs typeface="Arial"/>
            </a:endParaRPr>
          </a:p>
          <a:p>
            <a:pPr marL="1790700" marR="1635760" indent="-12700">
              <a:lnSpc>
                <a:spcPts val="13900"/>
              </a:lnSpc>
              <a:spcBef>
                <a:spcPts val="220"/>
              </a:spcBef>
            </a:pPr>
            <a:r>
              <a:rPr sz="4800" spc="-65" dirty="0">
                <a:solidFill>
                  <a:srgbClr val="FFFFFF"/>
                </a:solidFill>
                <a:latin typeface="Arial"/>
                <a:cs typeface="Arial"/>
              </a:rPr>
              <a:t>#1. </a:t>
            </a:r>
            <a:r>
              <a:rPr sz="4800" spc="-80" dirty="0">
                <a:solidFill>
                  <a:srgbClr val="FFFFFF"/>
                </a:solidFill>
                <a:latin typeface="Arial"/>
                <a:cs typeface="Arial"/>
              </a:rPr>
              <a:t>Hide </a:t>
            </a:r>
            <a:r>
              <a:rPr sz="4800" spc="-14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4800" spc="-55" dirty="0">
                <a:solidFill>
                  <a:srgbClr val="FFFFFF"/>
                </a:solidFill>
                <a:latin typeface="Arial"/>
                <a:cs typeface="Arial"/>
              </a:rPr>
              <a:t>Show  </a:t>
            </a:r>
            <a:r>
              <a:rPr sz="4800" spc="-65" dirty="0">
                <a:solidFill>
                  <a:srgbClr val="FFFFFF"/>
                </a:solidFill>
                <a:latin typeface="Arial"/>
                <a:cs typeface="Arial"/>
              </a:rPr>
              <a:t>#2. </a:t>
            </a:r>
            <a:r>
              <a:rPr sz="4800" spc="-215" dirty="0">
                <a:solidFill>
                  <a:srgbClr val="FFFFFF"/>
                </a:solidFill>
                <a:latin typeface="Arial"/>
                <a:cs typeface="Arial"/>
              </a:rPr>
              <a:t>Fade </a:t>
            </a:r>
            <a:r>
              <a:rPr sz="4800" spc="-4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4800" spc="-14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4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50" dirty="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endParaRPr sz="4800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5400">
              <a:latin typeface="Times New Roman"/>
              <a:cs typeface="Times New Roman"/>
            </a:endParaRPr>
          </a:p>
          <a:p>
            <a:pPr marL="1803400"/>
            <a:r>
              <a:rPr sz="4800" spc="-65" dirty="0">
                <a:solidFill>
                  <a:srgbClr val="FFFFFF"/>
                </a:solidFill>
                <a:latin typeface="Arial"/>
                <a:cs typeface="Arial"/>
              </a:rPr>
              <a:t>#3. </a:t>
            </a:r>
            <a:r>
              <a:rPr sz="4800" spc="-85" dirty="0">
                <a:solidFill>
                  <a:srgbClr val="FFFFFF"/>
                </a:solidFill>
                <a:latin typeface="Arial"/>
                <a:cs typeface="Arial"/>
              </a:rPr>
              <a:t>Slide </a:t>
            </a:r>
            <a:r>
              <a:rPr sz="4800" spc="-60" dirty="0">
                <a:solidFill>
                  <a:srgbClr val="FFFFFF"/>
                </a:solidFill>
                <a:latin typeface="Arial"/>
                <a:cs typeface="Arial"/>
              </a:rPr>
              <a:t>Up </a:t>
            </a:r>
            <a:r>
              <a:rPr sz="4800" spc="-14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4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25" dirty="0">
                <a:solidFill>
                  <a:srgbClr val="FFFFFF"/>
                </a:solidFill>
                <a:latin typeface="Arial"/>
                <a:cs typeface="Arial"/>
              </a:rPr>
              <a:t>Down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1931" y="254000"/>
            <a:ext cx="58420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27031" y="241300"/>
            <a:ext cx="50838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Animation </a:t>
            </a:r>
            <a:r>
              <a:rPr spc="105" dirty="0"/>
              <a:t>/</a:t>
            </a:r>
            <a:r>
              <a:rPr spc="-95" dirty="0"/>
              <a:t> </a:t>
            </a:r>
            <a:r>
              <a:rPr spc="-30" dirty="0"/>
              <a:t>Effects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61431" y="2311400"/>
            <a:ext cx="7505700" cy="213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70931" y="1663700"/>
            <a:ext cx="111633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23332" y="1663700"/>
            <a:ext cx="10357485" cy="2562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190"/>
              </a:lnSpc>
              <a:spcBef>
                <a:spcPts val="100"/>
              </a:spcBef>
            </a:pPr>
            <a:r>
              <a:rPr sz="4400" spc="5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4400" spc="-150" dirty="0">
                <a:solidFill>
                  <a:srgbClr val="FFFFFF"/>
                </a:solidFill>
                <a:latin typeface="Arial"/>
                <a:cs typeface="Arial"/>
              </a:rPr>
              <a:t>each </a:t>
            </a:r>
            <a:r>
              <a:rPr sz="4400" spc="-35" dirty="0">
                <a:solidFill>
                  <a:srgbClr val="FFFFFF"/>
                </a:solidFill>
                <a:latin typeface="Arial"/>
                <a:cs typeface="Arial"/>
              </a:rPr>
              <a:t>click, </a:t>
            </a: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slide </a:t>
            </a:r>
            <a:r>
              <a:rPr sz="4400" spc="-135" dirty="0">
                <a:solidFill>
                  <a:srgbClr val="FFFFFF"/>
                </a:solidFill>
                <a:latin typeface="Arial"/>
                <a:cs typeface="Arial"/>
              </a:rPr>
              <a:t>up </a:t>
            </a:r>
            <a:r>
              <a:rPr sz="4400" spc="95" dirty="0">
                <a:solidFill>
                  <a:srgbClr val="FFFFFF"/>
                </a:solidFill>
                <a:latin typeface="Arial"/>
                <a:cs typeface="Arial"/>
              </a:rPr>
              <a:t>/ </a:t>
            </a: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slide </a:t>
            </a: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down </a:t>
            </a:r>
            <a:r>
              <a:rPr sz="4400" spc="-1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30" dirty="0">
                <a:solidFill>
                  <a:srgbClr val="FFFFFF"/>
                </a:solidFill>
                <a:latin typeface="Arial"/>
                <a:cs typeface="Arial"/>
              </a:rPr>
              <a:t>div.</a:t>
            </a:r>
            <a:endParaRPr sz="4400">
              <a:latin typeface="Arial"/>
              <a:cs typeface="Arial"/>
            </a:endParaRPr>
          </a:p>
          <a:p>
            <a:pPr marL="203200">
              <a:lnSpc>
                <a:spcPts val="4950"/>
              </a:lnSpc>
            </a:pPr>
            <a:r>
              <a:rPr sz="4400" spc="-25" dirty="0">
                <a:solidFill>
                  <a:srgbClr val="FFFFFF"/>
                </a:solidFill>
                <a:latin typeface="Arial"/>
                <a:cs typeface="Arial"/>
              </a:rPr>
              <a:t>$(...).click(function(){</a:t>
            </a:r>
            <a:endParaRPr sz="4400">
              <a:latin typeface="Arial"/>
              <a:cs typeface="Arial"/>
            </a:endParaRPr>
          </a:p>
          <a:p>
            <a:pPr marL="546100">
              <a:lnSpc>
                <a:spcPts val="4800"/>
              </a:lnSpc>
            </a:pPr>
            <a:r>
              <a:rPr sz="4400" spc="-1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400" spc="-10" dirty="0">
                <a:solidFill>
                  <a:srgbClr val="CAF0FE"/>
                </a:solidFill>
                <a:latin typeface="Arial"/>
                <a:cs typeface="Arial"/>
              </a:rPr>
              <a:t>div:first</a:t>
            </a:r>
            <a:r>
              <a:rPr sz="4400" spc="-10" dirty="0">
                <a:solidFill>
                  <a:srgbClr val="FFFFFF"/>
                </a:solidFill>
                <a:latin typeface="Arial"/>
                <a:cs typeface="Arial"/>
              </a:rPr>
              <a:t>”).</a:t>
            </a:r>
            <a:r>
              <a:rPr sz="4400" spc="-10" dirty="0">
                <a:solidFill>
                  <a:srgbClr val="E0EDD4"/>
                </a:solidFill>
                <a:latin typeface="Arial"/>
                <a:cs typeface="Arial"/>
              </a:rPr>
              <a:t>slideToggle</a:t>
            </a:r>
            <a:r>
              <a:rPr sz="4400" spc="-10" dirty="0">
                <a:solidFill>
                  <a:srgbClr val="FFFFFF"/>
                </a:solidFill>
                <a:latin typeface="Arial"/>
                <a:cs typeface="Arial"/>
              </a:rPr>
              <a:t>();</a:t>
            </a:r>
            <a:endParaRPr sz="4400">
              <a:latin typeface="Arial"/>
              <a:cs typeface="Arial"/>
            </a:endParaRPr>
          </a:p>
          <a:p>
            <a:pPr marL="203200">
              <a:lnSpc>
                <a:spcPts val="5040"/>
              </a:lnSpc>
            </a:pPr>
            <a:r>
              <a:rPr sz="4400" spc="40" dirty="0">
                <a:solidFill>
                  <a:srgbClr val="FFFFFF"/>
                </a:solidFill>
                <a:latin typeface="Arial"/>
                <a:cs typeface="Arial"/>
              </a:rPr>
              <a:t>});</a:t>
            </a:r>
            <a:endParaRPr sz="4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61931" y="254000"/>
            <a:ext cx="58420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727031" y="241300"/>
            <a:ext cx="50838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Animation </a:t>
            </a:r>
            <a:r>
              <a:rPr spc="105" dirty="0"/>
              <a:t>/</a:t>
            </a:r>
            <a:r>
              <a:rPr spc="-95" dirty="0"/>
              <a:t> </a:t>
            </a:r>
            <a:r>
              <a:rPr spc="-30" dirty="0"/>
              <a:t>Effects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61431" y="2311400"/>
            <a:ext cx="7505700" cy="213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70931" y="1663700"/>
            <a:ext cx="111633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45531" y="4864100"/>
            <a:ext cx="122428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45531" y="5575300"/>
            <a:ext cx="10541000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97932" y="1663701"/>
            <a:ext cx="11436985" cy="4662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5190"/>
              </a:lnSpc>
              <a:spcBef>
                <a:spcPts val="100"/>
              </a:spcBef>
            </a:pPr>
            <a:r>
              <a:rPr sz="4400" spc="5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4400" spc="-150" dirty="0">
                <a:solidFill>
                  <a:srgbClr val="FFFFFF"/>
                </a:solidFill>
                <a:latin typeface="Arial"/>
                <a:cs typeface="Arial"/>
              </a:rPr>
              <a:t>each </a:t>
            </a:r>
            <a:r>
              <a:rPr sz="4400" spc="-35" dirty="0">
                <a:solidFill>
                  <a:srgbClr val="FFFFFF"/>
                </a:solidFill>
                <a:latin typeface="Arial"/>
                <a:cs typeface="Arial"/>
              </a:rPr>
              <a:t>click, </a:t>
            </a: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slide </a:t>
            </a:r>
            <a:r>
              <a:rPr sz="4400" spc="-135" dirty="0">
                <a:solidFill>
                  <a:srgbClr val="FFFFFF"/>
                </a:solidFill>
                <a:latin typeface="Arial"/>
                <a:cs typeface="Arial"/>
              </a:rPr>
              <a:t>up </a:t>
            </a:r>
            <a:r>
              <a:rPr sz="4400" spc="95" dirty="0">
                <a:solidFill>
                  <a:srgbClr val="FFFFFF"/>
                </a:solidFill>
                <a:latin typeface="Arial"/>
                <a:cs typeface="Arial"/>
              </a:rPr>
              <a:t>/ </a:t>
            </a: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slide </a:t>
            </a: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down </a:t>
            </a:r>
            <a:r>
              <a:rPr sz="4400" spc="-1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30" dirty="0">
                <a:solidFill>
                  <a:srgbClr val="FFFFFF"/>
                </a:solidFill>
                <a:latin typeface="Arial"/>
                <a:cs typeface="Arial"/>
              </a:rPr>
              <a:t>div.</a:t>
            </a:r>
            <a:endParaRPr sz="4400">
              <a:latin typeface="Arial"/>
              <a:cs typeface="Arial"/>
            </a:endParaRPr>
          </a:p>
          <a:p>
            <a:pPr marL="228600">
              <a:lnSpc>
                <a:spcPts val="4950"/>
              </a:lnSpc>
            </a:pPr>
            <a:r>
              <a:rPr sz="4400" spc="-25" dirty="0">
                <a:solidFill>
                  <a:srgbClr val="FFFFFF"/>
                </a:solidFill>
                <a:latin typeface="Arial"/>
                <a:cs typeface="Arial"/>
              </a:rPr>
              <a:t>$(...).click(function(){</a:t>
            </a:r>
            <a:endParaRPr sz="4400">
              <a:latin typeface="Arial"/>
              <a:cs typeface="Arial"/>
            </a:endParaRPr>
          </a:p>
          <a:p>
            <a:pPr marL="571500">
              <a:lnSpc>
                <a:spcPts val="4800"/>
              </a:lnSpc>
            </a:pPr>
            <a:r>
              <a:rPr sz="4400" spc="-1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400" spc="-10" dirty="0">
                <a:solidFill>
                  <a:srgbClr val="CAF0FE"/>
                </a:solidFill>
                <a:latin typeface="Arial"/>
                <a:cs typeface="Arial"/>
              </a:rPr>
              <a:t>div:first</a:t>
            </a:r>
            <a:r>
              <a:rPr sz="4400" spc="-10" dirty="0">
                <a:solidFill>
                  <a:srgbClr val="FFFFFF"/>
                </a:solidFill>
                <a:latin typeface="Arial"/>
                <a:cs typeface="Arial"/>
              </a:rPr>
              <a:t>”).</a:t>
            </a:r>
            <a:r>
              <a:rPr sz="4400" spc="-10" dirty="0">
                <a:solidFill>
                  <a:srgbClr val="E0EDD4"/>
                </a:solidFill>
                <a:latin typeface="Arial"/>
                <a:cs typeface="Arial"/>
              </a:rPr>
              <a:t>slideToggle</a:t>
            </a:r>
            <a:r>
              <a:rPr sz="4400" spc="-10" dirty="0">
                <a:solidFill>
                  <a:srgbClr val="FFFFFF"/>
                </a:solidFill>
                <a:latin typeface="Arial"/>
                <a:cs typeface="Arial"/>
              </a:rPr>
              <a:t>();</a:t>
            </a:r>
            <a:endParaRPr sz="4400">
              <a:latin typeface="Arial"/>
              <a:cs typeface="Arial"/>
            </a:endParaRPr>
          </a:p>
          <a:p>
            <a:pPr marL="228600">
              <a:lnSpc>
                <a:spcPts val="5040"/>
              </a:lnSpc>
            </a:pPr>
            <a:r>
              <a:rPr sz="4400" spc="40" dirty="0">
                <a:solidFill>
                  <a:srgbClr val="FFFFFF"/>
                </a:solidFill>
                <a:latin typeface="Arial"/>
                <a:cs typeface="Arial"/>
              </a:rPr>
              <a:t>});</a:t>
            </a:r>
            <a:endParaRPr sz="440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4500">
              <a:latin typeface="Times New Roman"/>
              <a:cs typeface="Times New Roman"/>
            </a:endParaRPr>
          </a:p>
          <a:p>
            <a:pPr marL="12700"/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Animate </a:t>
            </a:r>
            <a:r>
              <a:rPr sz="4400" spc="-70" dirty="0">
                <a:solidFill>
                  <a:srgbClr val="FFFFFF"/>
                </a:solidFill>
                <a:latin typeface="Arial"/>
                <a:cs typeface="Arial"/>
              </a:rPr>
              <a:t>elements </a:t>
            </a:r>
            <a:r>
              <a:rPr sz="4400" spc="8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400" spc="-75" dirty="0">
                <a:solidFill>
                  <a:srgbClr val="FFFFFF"/>
                </a:solidFill>
                <a:latin typeface="Arial"/>
                <a:cs typeface="Arial"/>
              </a:rPr>
              <a:t>300px </a:t>
            </a:r>
            <a:r>
              <a:rPr sz="4400" spc="40" dirty="0">
                <a:solidFill>
                  <a:srgbClr val="FFFFFF"/>
                </a:solidFill>
                <a:latin typeface="Arial"/>
                <a:cs typeface="Arial"/>
              </a:rPr>
              <a:t>wide </a:t>
            </a:r>
            <a:r>
              <a:rPr sz="4400" spc="-1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.5</a:t>
            </a:r>
            <a:r>
              <a:rPr sz="4400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140" dirty="0">
                <a:solidFill>
                  <a:srgbClr val="FFFFFF"/>
                </a:solidFill>
                <a:latin typeface="Arial"/>
                <a:cs typeface="Arial"/>
              </a:rPr>
              <a:t>seconds.</a:t>
            </a:r>
            <a:endParaRPr sz="4400">
              <a:latin typeface="Arial"/>
              <a:cs typeface="Arial"/>
            </a:endParaRPr>
          </a:p>
          <a:p>
            <a:pPr marL="12700">
              <a:spcBef>
                <a:spcPts val="320"/>
              </a:spcBef>
            </a:pPr>
            <a:r>
              <a:rPr sz="4400" spc="-35" dirty="0">
                <a:solidFill>
                  <a:srgbClr val="FFFFFF"/>
                </a:solidFill>
                <a:latin typeface="Arial"/>
                <a:cs typeface="Arial"/>
              </a:rPr>
              <a:t>$(...).</a:t>
            </a:r>
            <a:r>
              <a:rPr sz="4400" spc="-35" dirty="0">
                <a:solidFill>
                  <a:srgbClr val="E0EDD4"/>
                </a:solidFill>
                <a:latin typeface="Arial"/>
                <a:cs typeface="Arial"/>
              </a:rPr>
              <a:t>animate</a:t>
            </a:r>
            <a:r>
              <a:rPr sz="4400" spc="-35" dirty="0">
                <a:solidFill>
                  <a:srgbClr val="FFFFFF"/>
                </a:solidFill>
                <a:latin typeface="Arial"/>
                <a:cs typeface="Arial"/>
              </a:rPr>
              <a:t>({ </a:t>
            </a:r>
            <a:r>
              <a:rPr sz="4400" spc="135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4400" spc="135" dirty="0">
                <a:solidFill>
                  <a:srgbClr val="CAF0FE"/>
                </a:solidFill>
                <a:latin typeface="Arial"/>
                <a:cs typeface="Arial"/>
              </a:rPr>
              <a:t>width</a:t>
            </a:r>
            <a:r>
              <a:rPr sz="4400" spc="135" dirty="0">
                <a:solidFill>
                  <a:srgbClr val="FFFFFF"/>
                </a:solidFill>
                <a:latin typeface="Arial"/>
                <a:cs typeface="Arial"/>
              </a:rPr>
              <a:t>”: </a:t>
            </a:r>
            <a:r>
              <a:rPr sz="4400" spc="45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4400" spc="45" dirty="0">
                <a:solidFill>
                  <a:srgbClr val="CAF0FE"/>
                </a:solidFill>
                <a:latin typeface="Arial"/>
                <a:cs typeface="Arial"/>
              </a:rPr>
              <a:t>300px</a:t>
            </a:r>
            <a:r>
              <a:rPr sz="4400" spc="45" dirty="0">
                <a:solidFill>
                  <a:srgbClr val="FFFFFF"/>
                </a:solidFill>
                <a:latin typeface="Arial"/>
                <a:cs typeface="Arial"/>
              </a:rPr>
              <a:t>” </a:t>
            </a:r>
            <a:r>
              <a:rPr sz="4400" spc="105" dirty="0">
                <a:solidFill>
                  <a:srgbClr val="FFFFFF"/>
                </a:solidFill>
                <a:latin typeface="Arial"/>
                <a:cs typeface="Arial"/>
              </a:rPr>
              <a:t>},</a:t>
            </a:r>
            <a:r>
              <a:rPr sz="4400" spc="-2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70" dirty="0">
                <a:solidFill>
                  <a:srgbClr val="CAF0FE"/>
                </a:solidFill>
                <a:latin typeface="Arial"/>
                <a:cs typeface="Arial"/>
              </a:rPr>
              <a:t>500</a:t>
            </a:r>
            <a:r>
              <a:rPr sz="4400" spc="-70" dirty="0">
                <a:solidFill>
                  <a:srgbClr val="FFFFFF"/>
                </a:solidFill>
                <a:latin typeface="Arial"/>
                <a:cs typeface="Arial"/>
              </a:rPr>
              <a:t>);</a:t>
            </a:r>
            <a:endParaRPr sz="4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61931" y="254000"/>
            <a:ext cx="584200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727031" y="241300"/>
            <a:ext cx="50838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Animation </a:t>
            </a:r>
            <a:r>
              <a:rPr spc="105" dirty="0"/>
              <a:t>/</a:t>
            </a:r>
            <a:r>
              <a:rPr spc="-95" dirty="0"/>
              <a:t> </a:t>
            </a:r>
            <a:r>
              <a:rPr spc="-30" dirty="0"/>
              <a:t>Effects</a:t>
            </a:r>
          </a:p>
        </p:txBody>
      </p:sp>
      <p:sp>
        <p:nvSpPr>
          <p:cNvPr id="11" name="object 11"/>
          <p:cNvSpPr/>
          <p:nvPr/>
        </p:nvSpPr>
        <p:spPr>
          <a:xfrm>
            <a:off x="2167731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61431" y="2311400"/>
            <a:ext cx="7505700" cy="213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70931" y="1663700"/>
            <a:ext cx="111633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45531" y="4864100"/>
            <a:ext cx="122428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45531" y="5575300"/>
            <a:ext cx="10541000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58231" y="8280400"/>
            <a:ext cx="6172200" cy="914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45531" y="6908800"/>
            <a:ext cx="11125200" cy="1524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97932" y="1663701"/>
            <a:ext cx="11436985" cy="7417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5190"/>
              </a:lnSpc>
              <a:spcBef>
                <a:spcPts val="100"/>
              </a:spcBef>
            </a:pPr>
            <a:r>
              <a:rPr sz="4400" spc="5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4400" spc="-150" dirty="0">
                <a:solidFill>
                  <a:srgbClr val="FFFFFF"/>
                </a:solidFill>
                <a:latin typeface="Arial"/>
                <a:cs typeface="Arial"/>
              </a:rPr>
              <a:t>each </a:t>
            </a:r>
            <a:r>
              <a:rPr sz="4400" spc="-35" dirty="0">
                <a:solidFill>
                  <a:srgbClr val="FFFFFF"/>
                </a:solidFill>
                <a:latin typeface="Arial"/>
                <a:cs typeface="Arial"/>
              </a:rPr>
              <a:t>click, </a:t>
            </a: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slide </a:t>
            </a:r>
            <a:r>
              <a:rPr sz="4400" spc="-135" dirty="0">
                <a:solidFill>
                  <a:srgbClr val="FFFFFF"/>
                </a:solidFill>
                <a:latin typeface="Arial"/>
                <a:cs typeface="Arial"/>
              </a:rPr>
              <a:t>up </a:t>
            </a:r>
            <a:r>
              <a:rPr sz="4400" spc="95" dirty="0">
                <a:solidFill>
                  <a:srgbClr val="FFFFFF"/>
                </a:solidFill>
                <a:latin typeface="Arial"/>
                <a:cs typeface="Arial"/>
              </a:rPr>
              <a:t>/ </a:t>
            </a: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slide </a:t>
            </a: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down </a:t>
            </a:r>
            <a:r>
              <a:rPr sz="4400" spc="-1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30" dirty="0">
                <a:solidFill>
                  <a:srgbClr val="FFFFFF"/>
                </a:solidFill>
                <a:latin typeface="Arial"/>
                <a:cs typeface="Arial"/>
              </a:rPr>
              <a:t>div.</a:t>
            </a:r>
            <a:endParaRPr sz="4400">
              <a:latin typeface="Arial"/>
              <a:cs typeface="Arial"/>
            </a:endParaRPr>
          </a:p>
          <a:p>
            <a:pPr marL="228600">
              <a:lnSpc>
                <a:spcPts val="4950"/>
              </a:lnSpc>
            </a:pPr>
            <a:r>
              <a:rPr sz="4400" spc="-25" dirty="0">
                <a:solidFill>
                  <a:srgbClr val="FFFFFF"/>
                </a:solidFill>
                <a:latin typeface="Arial"/>
                <a:cs typeface="Arial"/>
              </a:rPr>
              <a:t>$(...).click(function(){</a:t>
            </a:r>
            <a:endParaRPr sz="4400">
              <a:latin typeface="Arial"/>
              <a:cs typeface="Arial"/>
            </a:endParaRPr>
          </a:p>
          <a:p>
            <a:pPr marL="571500">
              <a:lnSpc>
                <a:spcPts val="4800"/>
              </a:lnSpc>
            </a:pPr>
            <a:r>
              <a:rPr sz="4400" spc="-1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400" spc="-10" dirty="0">
                <a:solidFill>
                  <a:srgbClr val="CAF0FE"/>
                </a:solidFill>
                <a:latin typeface="Arial"/>
                <a:cs typeface="Arial"/>
              </a:rPr>
              <a:t>div:first</a:t>
            </a:r>
            <a:r>
              <a:rPr sz="4400" spc="-10" dirty="0">
                <a:solidFill>
                  <a:srgbClr val="FFFFFF"/>
                </a:solidFill>
                <a:latin typeface="Arial"/>
                <a:cs typeface="Arial"/>
              </a:rPr>
              <a:t>”).</a:t>
            </a:r>
            <a:r>
              <a:rPr sz="4400" spc="-10" dirty="0">
                <a:solidFill>
                  <a:srgbClr val="E0EDD4"/>
                </a:solidFill>
                <a:latin typeface="Arial"/>
                <a:cs typeface="Arial"/>
              </a:rPr>
              <a:t>slideToggle</a:t>
            </a:r>
            <a:r>
              <a:rPr sz="4400" spc="-10" dirty="0">
                <a:solidFill>
                  <a:srgbClr val="FFFFFF"/>
                </a:solidFill>
                <a:latin typeface="Arial"/>
                <a:cs typeface="Arial"/>
              </a:rPr>
              <a:t>();</a:t>
            </a:r>
            <a:endParaRPr sz="4400">
              <a:latin typeface="Arial"/>
              <a:cs typeface="Arial"/>
            </a:endParaRPr>
          </a:p>
          <a:p>
            <a:pPr marL="228600">
              <a:lnSpc>
                <a:spcPts val="5040"/>
              </a:lnSpc>
            </a:pPr>
            <a:r>
              <a:rPr sz="4400" spc="40" dirty="0">
                <a:solidFill>
                  <a:srgbClr val="FFFFFF"/>
                </a:solidFill>
                <a:latin typeface="Arial"/>
                <a:cs typeface="Arial"/>
              </a:rPr>
              <a:t>});</a:t>
            </a:r>
            <a:endParaRPr sz="440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4500">
              <a:latin typeface="Times New Roman"/>
              <a:cs typeface="Times New Roman"/>
            </a:endParaRPr>
          </a:p>
          <a:p>
            <a:pPr marL="12700"/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Animate </a:t>
            </a:r>
            <a:r>
              <a:rPr sz="4400" spc="-70" dirty="0">
                <a:solidFill>
                  <a:srgbClr val="FFFFFF"/>
                </a:solidFill>
                <a:latin typeface="Arial"/>
                <a:cs typeface="Arial"/>
              </a:rPr>
              <a:t>elements </a:t>
            </a:r>
            <a:r>
              <a:rPr sz="4400" spc="8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400" spc="-75" dirty="0">
                <a:solidFill>
                  <a:srgbClr val="FFFFFF"/>
                </a:solidFill>
                <a:latin typeface="Arial"/>
                <a:cs typeface="Arial"/>
              </a:rPr>
              <a:t>300px </a:t>
            </a:r>
            <a:r>
              <a:rPr sz="4400" spc="40" dirty="0">
                <a:solidFill>
                  <a:srgbClr val="FFFFFF"/>
                </a:solidFill>
                <a:latin typeface="Arial"/>
                <a:cs typeface="Arial"/>
              </a:rPr>
              <a:t>wide </a:t>
            </a:r>
            <a:r>
              <a:rPr sz="4400" spc="-1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.5</a:t>
            </a:r>
            <a:r>
              <a:rPr sz="4400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140" dirty="0">
                <a:solidFill>
                  <a:srgbClr val="FFFFFF"/>
                </a:solidFill>
                <a:latin typeface="Arial"/>
                <a:cs typeface="Arial"/>
              </a:rPr>
              <a:t>seconds.</a:t>
            </a:r>
            <a:endParaRPr sz="4400">
              <a:latin typeface="Arial"/>
              <a:cs typeface="Arial"/>
            </a:endParaRPr>
          </a:p>
          <a:p>
            <a:pPr marL="12700">
              <a:spcBef>
                <a:spcPts val="320"/>
              </a:spcBef>
            </a:pPr>
            <a:r>
              <a:rPr sz="4400" spc="-35" dirty="0">
                <a:solidFill>
                  <a:srgbClr val="FFFFFF"/>
                </a:solidFill>
                <a:latin typeface="Arial"/>
                <a:cs typeface="Arial"/>
              </a:rPr>
              <a:t>$(...).</a:t>
            </a:r>
            <a:r>
              <a:rPr sz="4400" spc="-35" dirty="0">
                <a:solidFill>
                  <a:srgbClr val="E0EDD4"/>
                </a:solidFill>
                <a:latin typeface="Arial"/>
                <a:cs typeface="Arial"/>
              </a:rPr>
              <a:t>animate</a:t>
            </a:r>
            <a:r>
              <a:rPr sz="4400" spc="-35" dirty="0">
                <a:solidFill>
                  <a:srgbClr val="FFFFFF"/>
                </a:solidFill>
                <a:latin typeface="Arial"/>
                <a:cs typeface="Arial"/>
              </a:rPr>
              <a:t>({ </a:t>
            </a:r>
            <a:r>
              <a:rPr sz="4400" spc="135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4400" spc="135" dirty="0">
                <a:solidFill>
                  <a:srgbClr val="CAF0FE"/>
                </a:solidFill>
                <a:latin typeface="Arial"/>
                <a:cs typeface="Arial"/>
              </a:rPr>
              <a:t>width</a:t>
            </a:r>
            <a:r>
              <a:rPr sz="4400" spc="135" dirty="0">
                <a:solidFill>
                  <a:srgbClr val="FFFFFF"/>
                </a:solidFill>
                <a:latin typeface="Arial"/>
                <a:cs typeface="Arial"/>
              </a:rPr>
              <a:t>”: </a:t>
            </a:r>
            <a:r>
              <a:rPr sz="4400" spc="45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4400" spc="45" dirty="0">
                <a:solidFill>
                  <a:srgbClr val="CAF0FE"/>
                </a:solidFill>
                <a:latin typeface="Arial"/>
                <a:cs typeface="Arial"/>
              </a:rPr>
              <a:t>300px</a:t>
            </a:r>
            <a:r>
              <a:rPr sz="4400" spc="45" dirty="0">
                <a:solidFill>
                  <a:srgbClr val="FFFFFF"/>
                </a:solidFill>
                <a:latin typeface="Arial"/>
                <a:cs typeface="Arial"/>
              </a:rPr>
              <a:t>” </a:t>
            </a:r>
            <a:r>
              <a:rPr sz="4400" spc="105" dirty="0">
                <a:solidFill>
                  <a:srgbClr val="FFFFFF"/>
                </a:solidFill>
                <a:latin typeface="Arial"/>
                <a:cs typeface="Arial"/>
              </a:rPr>
              <a:t>},</a:t>
            </a:r>
            <a:r>
              <a:rPr sz="4400" spc="-2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70" dirty="0">
                <a:solidFill>
                  <a:srgbClr val="CAF0FE"/>
                </a:solidFill>
                <a:latin typeface="Arial"/>
                <a:cs typeface="Arial"/>
              </a:rPr>
              <a:t>500</a:t>
            </a:r>
            <a:r>
              <a:rPr sz="4400" spc="-70" dirty="0">
                <a:solidFill>
                  <a:srgbClr val="FFFFFF"/>
                </a:solidFill>
                <a:latin typeface="Arial"/>
                <a:cs typeface="Arial"/>
              </a:rPr>
              <a:t>);</a:t>
            </a:r>
            <a:endParaRPr sz="440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5000">
              <a:latin typeface="Times New Roman"/>
              <a:cs typeface="Times New Roman"/>
            </a:endParaRPr>
          </a:p>
          <a:p>
            <a:pPr marL="12700" marR="1278255">
              <a:lnSpc>
                <a:spcPts val="4800"/>
              </a:lnSpc>
            </a:pPr>
            <a:r>
              <a:rPr sz="4400" spc="-280" dirty="0">
                <a:solidFill>
                  <a:srgbClr val="FFFFFF"/>
                </a:solidFill>
                <a:latin typeface="Arial"/>
                <a:cs typeface="Arial"/>
              </a:rPr>
              <a:t>Take </a:t>
            </a:r>
            <a:r>
              <a:rPr sz="4400" spc="-75" dirty="0">
                <a:solidFill>
                  <a:srgbClr val="FFFFFF"/>
                </a:solidFill>
                <a:latin typeface="Arial"/>
                <a:cs typeface="Arial"/>
              </a:rPr>
              <a:t>focus </a:t>
            </a:r>
            <a:r>
              <a:rPr sz="4400" spc="135" dirty="0">
                <a:solidFill>
                  <a:srgbClr val="FFFFFF"/>
                </a:solidFill>
                <a:latin typeface="Arial"/>
                <a:cs typeface="Arial"/>
              </a:rPr>
              <a:t>off </a:t>
            </a:r>
            <a:r>
              <a:rPr sz="4400" spc="-70" dirty="0">
                <a:solidFill>
                  <a:srgbClr val="FFFFFF"/>
                </a:solidFill>
                <a:latin typeface="Arial"/>
                <a:cs typeface="Arial"/>
              </a:rPr>
              <a:t>elements </a:t>
            </a:r>
            <a:r>
              <a:rPr sz="4400" spc="10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fading </a:t>
            </a:r>
            <a:r>
              <a:rPr sz="4400" spc="-35" dirty="0">
                <a:solidFill>
                  <a:srgbClr val="FFFFFF"/>
                </a:solidFill>
                <a:latin typeface="Arial"/>
                <a:cs typeface="Arial"/>
              </a:rPr>
              <a:t>them </a:t>
            </a:r>
            <a:r>
              <a:rPr sz="4400" spc="80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4400" spc="-135" dirty="0">
                <a:solidFill>
                  <a:srgbClr val="FFFFFF"/>
                </a:solidFill>
                <a:latin typeface="Arial"/>
                <a:cs typeface="Arial"/>
              </a:rPr>
              <a:t>30% </a:t>
            </a:r>
            <a:r>
              <a:rPr sz="4400" spc="-5" dirty="0">
                <a:solidFill>
                  <a:srgbClr val="FFFFFF"/>
                </a:solidFill>
                <a:latin typeface="Arial"/>
                <a:cs typeface="Arial"/>
              </a:rPr>
              <a:t>opacity </a:t>
            </a:r>
            <a:r>
              <a:rPr sz="4400" spc="-1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.5</a:t>
            </a:r>
            <a:r>
              <a:rPr sz="4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155" dirty="0">
                <a:solidFill>
                  <a:srgbClr val="FFFFFF"/>
                </a:solidFill>
                <a:latin typeface="Arial"/>
                <a:cs typeface="Arial"/>
              </a:rPr>
              <a:t>seconds</a:t>
            </a:r>
            <a:endParaRPr sz="4400">
              <a:latin typeface="Arial"/>
              <a:cs typeface="Arial"/>
            </a:endParaRPr>
          </a:p>
          <a:p>
            <a:pPr marL="25400">
              <a:spcBef>
                <a:spcPts val="640"/>
              </a:spcBef>
            </a:pPr>
            <a:r>
              <a:rPr sz="4400" spc="-95" dirty="0">
                <a:solidFill>
                  <a:srgbClr val="FFFFFF"/>
                </a:solidFill>
                <a:latin typeface="Arial"/>
                <a:cs typeface="Arial"/>
              </a:rPr>
              <a:t>$(...).</a:t>
            </a:r>
            <a:r>
              <a:rPr sz="4400" spc="-95" dirty="0">
                <a:solidFill>
                  <a:srgbClr val="E0EDD4"/>
                </a:solidFill>
                <a:latin typeface="Arial"/>
                <a:cs typeface="Arial"/>
              </a:rPr>
              <a:t>fadeTo</a:t>
            </a:r>
            <a:r>
              <a:rPr sz="4400" spc="-95" dirty="0">
                <a:solidFill>
                  <a:srgbClr val="FFFFFF"/>
                </a:solidFill>
                <a:latin typeface="Arial"/>
                <a:cs typeface="Arial"/>
              </a:rPr>
              <a:t>(500,</a:t>
            </a:r>
            <a:r>
              <a:rPr sz="4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60" dirty="0">
                <a:solidFill>
                  <a:srgbClr val="CAF0FE"/>
                </a:solidFill>
                <a:latin typeface="Arial"/>
                <a:cs typeface="Arial"/>
              </a:rPr>
              <a:t>0.3</a:t>
            </a:r>
            <a:r>
              <a:rPr sz="4400" spc="-60" dirty="0">
                <a:solidFill>
                  <a:srgbClr val="FFFFFF"/>
                </a:solidFill>
                <a:latin typeface="Arial"/>
                <a:cs typeface="Arial"/>
              </a:rPr>
              <a:t>);</a:t>
            </a:r>
            <a:endParaRPr sz="4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61931" y="254000"/>
            <a:ext cx="5842000" cy="965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727031" y="241300"/>
            <a:ext cx="50838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Animation </a:t>
            </a:r>
            <a:r>
              <a:rPr spc="105" dirty="0"/>
              <a:t>/</a:t>
            </a:r>
            <a:r>
              <a:rPr spc="-95" dirty="0"/>
              <a:t> </a:t>
            </a:r>
            <a:r>
              <a:rPr spc="-30" dirty="0"/>
              <a:t>Effects</a:t>
            </a:r>
          </a:p>
        </p:txBody>
      </p:sp>
      <p:sp>
        <p:nvSpPr>
          <p:cNvPr id="13" name="object 13"/>
          <p:cNvSpPr/>
          <p:nvPr/>
        </p:nvSpPr>
        <p:spPr>
          <a:xfrm>
            <a:off x="2167731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2631" y="4610100"/>
            <a:ext cx="8204200" cy="119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67831" y="2527300"/>
            <a:ext cx="7353300" cy="119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71031" y="2489200"/>
            <a:ext cx="8878570" cy="31367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400" spc="-15" dirty="0"/>
              <a:t>jQuery</a:t>
            </a:r>
            <a:r>
              <a:rPr sz="6400" spc="-65" dirty="0"/>
              <a:t> </a:t>
            </a:r>
            <a:r>
              <a:rPr sz="6400" spc="-100" dirty="0"/>
              <a:t>Philosophy</a:t>
            </a:r>
            <a:endParaRPr sz="6400"/>
          </a:p>
          <a:p>
            <a:pPr>
              <a:spcBef>
                <a:spcPts val="45"/>
              </a:spcBef>
            </a:pPr>
            <a:endParaRPr sz="7500">
              <a:latin typeface="Times New Roman"/>
              <a:cs typeface="Times New Roman"/>
            </a:endParaRPr>
          </a:p>
          <a:p>
            <a:pPr marL="1587500"/>
            <a:r>
              <a:rPr sz="6400" spc="-90" dirty="0"/>
              <a:t>#1. </a:t>
            </a:r>
            <a:r>
              <a:rPr sz="6400" spc="-175" dirty="0">
                <a:solidFill>
                  <a:srgbClr val="CAF0FE"/>
                </a:solidFill>
              </a:rPr>
              <a:t>Find </a:t>
            </a:r>
            <a:r>
              <a:rPr sz="6400" spc="-204" dirty="0"/>
              <a:t>some</a:t>
            </a:r>
            <a:r>
              <a:rPr sz="6400" spc="30" dirty="0"/>
              <a:t> </a:t>
            </a:r>
            <a:r>
              <a:rPr sz="6400" spc="-135" dirty="0"/>
              <a:t>HTML</a:t>
            </a:r>
            <a:endParaRPr sz="6400"/>
          </a:p>
        </p:txBody>
      </p:sp>
      <p:sp>
        <p:nvSpPr>
          <p:cNvPr id="5" name="object 5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56931" y="4318000"/>
            <a:ext cx="8267700" cy="119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60131" y="4273550"/>
            <a:ext cx="7328534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400" spc="-110" dirty="0"/>
              <a:t>Traversing</a:t>
            </a:r>
            <a:r>
              <a:rPr sz="6400" spc="-100" dirty="0"/>
              <a:t> </a:t>
            </a:r>
            <a:r>
              <a:rPr sz="6400" spc="-190" dirty="0"/>
              <a:t>Examples</a:t>
            </a:r>
            <a:endParaRPr sz="6400"/>
          </a:p>
        </p:txBody>
      </p:sp>
      <p:sp>
        <p:nvSpPr>
          <p:cNvPr id="4" name="object 4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18631" y="2489200"/>
            <a:ext cx="41910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05931" y="1612900"/>
            <a:ext cx="101981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53631" y="3454400"/>
            <a:ext cx="6858000" cy="6261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71031" y="1455420"/>
            <a:ext cx="9330690" cy="8163773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spcBef>
                <a:spcPts val="1240"/>
              </a:spcBef>
            </a:pPr>
            <a:r>
              <a:rPr sz="4800" spc="-195" dirty="0">
                <a:solidFill>
                  <a:srgbClr val="FFFFFF"/>
                </a:solidFill>
                <a:latin typeface="Arial"/>
                <a:cs typeface="Arial"/>
              </a:rPr>
              <a:t>Get </a:t>
            </a:r>
            <a:r>
              <a:rPr sz="4800" spc="-30" dirty="0">
                <a:solidFill>
                  <a:srgbClr val="FFFFFF"/>
                </a:solidFill>
                <a:latin typeface="Arial"/>
                <a:cs typeface="Arial"/>
              </a:rPr>
              <a:t>previous </a:t>
            </a:r>
            <a:r>
              <a:rPr sz="4800" spc="-15" dirty="0">
                <a:solidFill>
                  <a:srgbClr val="FFFFFF"/>
                </a:solidFill>
                <a:latin typeface="Arial"/>
                <a:cs typeface="Arial"/>
              </a:rPr>
              <a:t>table </a:t>
            </a:r>
            <a:r>
              <a:rPr sz="4800" spc="-75" dirty="0">
                <a:solidFill>
                  <a:srgbClr val="FFFFFF"/>
                </a:solidFill>
                <a:latin typeface="Arial"/>
                <a:cs typeface="Arial"/>
              </a:rPr>
              <a:t>cells </a:t>
            </a:r>
            <a:r>
              <a:rPr sz="4800" spc="9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800" spc="-95" dirty="0">
                <a:solidFill>
                  <a:srgbClr val="FFFFFF"/>
                </a:solidFill>
                <a:latin typeface="Arial"/>
                <a:cs typeface="Arial"/>
              </a:rPr>
              <a:t>#myCell.</a:t>
            </a:r>
            <a:endParaRPr sz="4800" dirty="0">
              <a:latin typeface="Arial"/>
              <a:cs typeface="Arial"/>
            </a:endParaRPr>
          </a:p>
          <a:p>
            <a:pPr marL="25400">
              <a:spcBef>
                <a:spcPts val="1140"/>
              </a:spcBef>
            </a:pPr>
            <a:r>
              <a:rPr sz="4800" spc="-2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800" spc="-20" dirty="0">
                <a:solidFill>
                  <a:srgbClr val="CAF0FE"/>
                </a:solidFill>
                <a:latin typeface="Arial"/>
                <a:cs typeface="Arial"/>
              </a:rPr>
              <a:t>#myCell</a:t>
            </a:r>
            <a:r>
              <a:rPr sz="4800" spc="-20" dirty="0">
                <a:solidFill>
                  <a:srgbClr val="FFFFFF"/>
                </a:solidFill>
                <a:latin typeface="Arial"/>
                <a:cs typeface="Arial"/>
              </a:rPr>
              <a:t>”)</a:t>
            </a:r>
            <a:endParaRPr sz="4800" dirty="0">
              <a:latin typeface="Arial"/>
              <a:cs typeface="Arial"/>
            </a:endParaRPr>
          </a:p>
          <a:p>
            <a:pPr marL="641985">
              <a:lnSpc>
                <a:spcPts val="4750"/>
              </a:lnSpc>
              <a:spcBef>
                <a:spcPts val="1990"/>
              </a:spcBef>
            </a:pPr>
            <a:r>
              <a:rPr sz="4000" spc="-40" dirty="0">
                <a:solidFill>
                  <a:srgbClr val="FFFFFF"/>
                </a:solidFill>
                <a:latin typeface="Arial"/>
                <a:cs typeface="Arial"/>
              </a:rPr>
              <a:t>&lt;html&gt;</a:t>
            </a:r>
            <a:endParaRPr sz="4000" dirty="0">
              <a:latin typeface="Arial"/>
              <a:cs typeface="Arial"/>
            </a:endParaRPr>
          </a:p>
          <a:p>
            <a:pPr marL="984885">
              <a:lnSpc>
                <a:spcPts val="4750"/>
              </a:lnSpc>
            </a:pPr>
            <a:r>
              <a:rPr sz="4000" spc="-85" dirty="0">
                <a:solidFill>
                  <a:srgbClr val="FFFFFF"/>
                </a:solidFill>
                <a:latin typeface="Arial"/>
                <a:cs typeface="Arial"/>
              </a:rPr>
              <a:t>&lt;body&gt;</a:t>
            </a:r>
            <a:endParaRPr sz="4000" dirty="0">
              <a:latin typeface="Arial"/>
              <a:cs typeface="Arial"/>
            </a:endParaRPr>
          </a:p>
          <a:p>
            <a:pPr marL="1327785">
              <a:lnSpc>
                <a:spcPts val="4750"/>
              </a:lnSpc>
            </a:pPr>
            <a:r>
              <a:rPr sz="4000" spc="-30" dirty="0">
                <a:solidFill>
                  <a:srgbClr val="FFFFFF"/>
                </a:solidFill>
                <a:latin typeface="Arial"/>
                <a:cs typeface="Arial"/>
              </a:rPr>
              <a:t>&lt;table&gt;&lt;tr&gt;</a:t>
            </a:r>
            <a:endParaRPr sz="4000" dirty="0">
              <a:latin typeface="Arial"/>
              <a:cs typeface="Arial"/>
            </a:endParaRPr>
          </a:p>
          <a:p>
            <a:pPr marL="2013585">
              <a:lnSpc>
                <a:spcPts val="4700"/>
              </a:lnSpc>
            </a:pPr>
            <a:r>
              <a:rPr sz="4000" spc="-40" dirty="0">
                <a:solidFill>
                  <a:srgbClr val="FFFFFF"/>
                </a:solidFill>
                <a:latin typeface="Arial"/>
                <a:cs typeface="Arial"/>
              </a:rPr>
              <a:t>&lt;td&gt;&lt;/td&gt;</a:t>
            </a:r>
            <a:endParaRPr sz="4000" dirty="0">
              <a:latin typeface="Arial"/>
              <a:cs typeface="Arial"/>
            </a:endParaRPr>
          </a:p>
          <a:p>
            <a:pPr marL="2013585">
              <a:lnSpc>
                <a:spcPts val="4750"/>
              </a:lnSpc>
            </a:pPr>
            <a:r>
              <a:rPr sz="4000" spc="-40" dirty="0">
                <a:solidFill>
                  <a:srgbClr val="FFFFFF"/>
                </a:solidFill>
                <a:latin typeface="Arial"/>
                <a:cs typeface="Arial"/>
              </a:rPr>
              <a:t>&lt;td&gt;&lt;/td&gt;</a:t>
            </a:r>
            <a:endParaRPr sz="4000" dirty="0">
              <a:latin typeface="Arial"/>
              <a:cs typeface="Arial"/>
            </a:endParaRPr>
          </a:p>
          <a:p>
            <a:pPr marL="2013585">
              <a:lnSpc>
                <a:spcPts val="4750"/>
              </a:lnSpc>
            </a:pPr>
            <a:r>
              <a:rPr sz="4000" spc="-20" dirty="0">
                <a:solidFill>
                  <a:srgbClr val="CAF0FE"/>
                </a:solidFill>
                <a:latin typeface="Arial"/>
                <a:cs typeface="Arial"/>
              </a:rPr>
              <a:t>&lt;td</a:t>
            </a:r>
            <a:r>
              <a:rPr sz="4000" spc="-40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4000" spc="-25" dirty="0">
                <a:solidFill>
                  <a:srgbClr val="CAF0FE"/>
                </a:solidFill>
                <a:latin typeface="Arial"/>
                <a:cs typeface="Arial"/>
              </a:rPr>
              <a:t>id=”myCell”&gt;&lt;/td&gt;</a:t>
            </a:r>
            <a:endParaRPr sz="4000" dirty="0">
              <a:latin typeface="Arial"/>
              <a:cs typeface="Arial"/>
            </a:endParaRPr>
          </a:p>
          <a:p>
            <a:pPr marL="2013585">
              <a:lnSpc>
                <a:spcPts val="4700"/>
              </a:lnSpc>
            </a:pPr>
            <a:r>
              <a:rPr sz="4000" spc="-40" dirty="0">
                <a:solidFill>
                  <a:srgbClr val="FFFFFF"/>
                </a:solidFill>
                <a:latin typeface="Arial"/>
                <a:cs typeface="Arial"/>
              </a:rPr>
              <a:t>&lt;td&gt;&lt;/td&gt;</a:t>
            </a:r>
            <a:endParaRPr sz="4000" dirty="0">
              <a:latin typeface="Arial"/>
              <a:cs typeface="Arial"/>
            </a:endParaRPr>
          </a:p>
          <a:p>
            <a:pPr marL="1327785">
              <a:lnSpc>
                <a:spcPts val="4750"/>
              </a:lnSpc>
            </a:pPr>
            <a:r>
              <a:rPr sz="4000" spc="-10" dirty="0">
                <a:solidFill>
                  <a:srgbClr val="FFFFFF"/>
                </a:solidFill>
                <a:latin typeface="Arial"/>
                <a:cs typeface="Arial"/>
              </a:rPr>
              <a:t>&lt;/tr&gt;&lt;/table&gt;</a:t>
            </a:r>
            <a:endParaRPr sz="4000" dirty="0">
              <a:latin typeface="Arial"/>
              <a:cs typeface="Arial"/>
            </a:endParaRPr>
          </a:p>
          <a:p>
            <a:pPr marL="984885">
              <a:lnSpc>
                <a:spcPts val="4750"/>
              </a:lnSpc>
            </a:pPr>
            <a:r>
              <a:rPr sz="4000" spc="-65" dirty="0">
                <a:solidFill>
                  <a:srgbClr val="FFFFFF"/>
                </a:solidFill>
                <a:latin typeface="Arial"/>
                <a:cs typeface="Arial"/>
              </a:rPr>
              <a:t>&lt;/body&gt;</a:t>
            </a:r>
            <a:endParaRPr sz="4000" dirty="0">
              <a:latin typeface="Arial"/>
              <a:cs typeface="Arial"/>
            </a:endParaRPr>
          </a:p>
          <a:p>
            <a:pPr marL="641985">
              <a:lnSpc>
                <a:spcPts val="4750"/>
              </a:lnSpc>
            </a:pPr>
            <a:r>
              <a:rPr sz="4000" spc="-25" dirty="0">
                <a:solidFill>
                  <a:srgbClr val="FFFFFF"/>
                </a:solidFill>
                <a:latin typeface="Arial"/>
                <a:cs typeface="Arial"/>
              </a:rPr>
              <a:t>&lt;/html&gt;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80931" y="266700"/>
            <a:ext cx="6261100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469731" y="349251"/>
            <a:ext cx="8477084" cy="756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7410">
              <a:spcBef>
                <a:spcPts val="100"/>
              </a:spcBef>
            </a:pPr>
            <a:r>
              <a:rPr spc="-80" dirty="0"/>
              <a:t>Traversing</a:t>
            </a:r>
            <a:r>
              <a:rPr spc="-100" dirty="0"/>
              <a:t> </a:t>
            </a:r>
            <a:r>
              <a:rPr spc="-145" dirty="0"/>
              <a:t>Examples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53631" y="3454400"/>
            <a:ext cx="6858000" cy="6261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18631" y="2489200"/>
            <a:ext cx="41910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05931" y="1612900"/>
            <a:ext cx="101981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80931" y="266700"/>
            <a:ext cx="6261100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472989" y="288290"/>
            <a:ext cx="8477084" cy="756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7410">
              <a:spcBef>
                <a:spcPts val="100"/>
              </a:spcBef>
            </a:pPr>
            <a:r>
              <a:rPr spc="-80" dirty="0"/>
              <a:t>Traversing</a:t>
            </a:r>
            <a:r>
              <a:rPr spc="-100" dirty="0"/>
              <a:t> </a:t>
            </a:r>
            <a:r>
              <a:rPr spc="-145" dirty="0"/>
              <a:t>Examples</a:t>
            </a:r>
          </a:p>
        </p:txBody>
      </p:sp>
      <p:sp>
        <p:nvSpPr>
          <p:cNvPr id="9" name="object 9"/>
          <p:cNvSpPr/>
          <p:nvPr/>
        </p:nvSpPr>
        <p:spPr>
          <a:xfrm>
            <a:off x="6396831" y="2489200"/>
            <a:ext cx="331470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71031" y="1455420"/>
            <a:ext cx="9330690" cy="8163773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spcBef>
                <a:spcPts val="1240"/>
              </a:spcBef>
            </a:pPr>
            <a:r>
              <a:rPr sz="4800" spc="-195" dirty="0">
                <a:solidFill>
                  <a:srgbClr val="FFFFFF"/>
                </a:solidFill>
                <a:latin typeface="Arial"/>
                <a:cs typeface="Arial"/>
              </a:rPr>
              <a:t>Get </a:t>
            </a:r>
            <a:r>
              <a:rPr sz="4800" spc="-30" dirty="0">
                <a:solidFill>
                  <a:srgbClr val="FFFFFF"/>
                </a:solidFill>
                <a:latin typeface="Arial"/>
                <a:cs typeface="Arial"/>
              </a:rPr>
              <a:t>previous </a:t>
            </a:r>
            <a:r>
              <a:rPr sz="4800" spc="-15" dirty="0">
                <a:solidFill>
                  <a:srgbClr val="FFFFFF"/>
                </a:solidFill>
                <a:latin typeface="Arial"/>
                <a:cs typeface="Arial"/>
              </a:rPr>
              <a:t>table </a:t>
            </a:r>
            <a:r>
              <a:rPr sz="4800" spc="-75" dirty="0">
                <a:solidFill>
                  <a:srgbClr val="FFFFFF"/>
                </a:solidFill>
                <a:latin typeface="Arial"/>
                <a:cs typeface="Arial"/>
              </a:rPr>
              <a:t>cells </a:t>
            </a:r>
            <a:r>
              <a:rPr sz="4800" spc="9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800" spc="-95" dirty="0">
                <a:solidFill>
                  <a:srgbClr val="FFFFFF"/>
                </a:solidFill>
                <a:latin typeface="Arial"/>
                <a:cs typeface="Arial"/>
              </a:rPr>
              <a:t>#myCell.</a:t>
            </a:r>
            <a:endParaRPr sz="4800">
              <a:latin typeface="Arial"/>
              <a:cs typeface="Arial"/>
            </a:endParaRPr>
          </a:p>
          <a:p>
            <a:pPr marL="25400">
              <a:spcBef>
                <a:spcPts val="1140"/>
              </a:spcBef>
            </a:pPr>
            <a:r>
              <a:rPr sz="4800" spc="1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800" spc="10" dirty="0">
                <a:solidFill>
                  <a:srgbClr val="CAF0FE"/>
                </a:solidFill>
                <a:latin typeface="Arial"/>
                <a:cs typeface="Arial"/>
              </a:rPr>
              <a:t>#myCell</a:t>
            </a:r>
            <a:r>
              <a:rPr sz="4800" spc="10" dirty="0">
                <a:solidFill>
                  <a:srgbClr val="FFFFFF"/>
                </a:solidFill>
                <a:latin typeface="Arial"/>
                <a:cs typeface="Arial"/>
              </a:rPr>
              <a:t>”).</a:t>
            </a:r>
            <a:r>
              <a:rPr sz="4800" spc="10" dirty="0">
                <a:solidFill>
                  <a:srgbClr val="E0EDD4"/>
                </a:solidFill>
                <a:latin typeface="Arial"/>
                <a:cs typeface="Arial"/>
              </a:rPr>
              <a:t>prevAll</a:t>
            </a:r>
            <a:r>
              <a:rPr sz="4800" spc="10" dirty="0">
                <a:solidFill>
                  <a:srgbClr val="FFFFFF"/>
                </a:solidFill>
                <a:latin typeface="Arial"/>
                <a:cs typeface="Arial"/>
              </a:rPr>
              <a:t>()</a:t>
            </a:r>
            <a:endParaRPr sz="4800">
              <a:latin typeface="Arial"/>
              <a:cs typeface="Arial"/>
            </a:endParaRPr>
          </a:p>
          <a:p>
            <a:pPr marL="641985">
              <a:lnSpc>
                <a:spcPts val="4750"/>
              </a:lnSpc>
              <a:spcBef>
                <a:spcPts val="1990"/>
              </a:spcBef>
            </a:pPr>
            <a:r>
              <a:rPr sz="4000" spc="-40" dirty="0">
                <a:solidFill>
                  <a:srgbClr val="FFFFFF"/>
                </a:solidFill>
                <a:latin typeface="Arial"/>
                <a:cs typeface="Arial"/>
              </a:rPr>
              <a:t>&lt;html&gt;</a:t>
            </a:r>
            <a:endParaRPr sz="4000">
              <a:latin typeface="Arial"/>
              <a:cs typeface="Arial"/>
            </a:endParaRPr>
          </a:p>
          <a:p>
            <a:pPr marL="984885">
              <a:lnSpc>
                <a:spcPts val="4750"/>
              </a:lnSpc>
            </a:pPr>
            <a:r>
              <a:rPr sz="4000" spc="-85" dirty="0">
                <a:solidFill>
                  <a:srgbClr val="FFFFFF"/>
                </a:solidFill>
                <a:latin typeface="Arial"/>
                <a:cs typeface="Arial"/>
              </a:rPr>
              <a:t>&lt;body&gt;</a:t>
            </a:r>
            <a:endParaRPr sz="4000">
              <a:latin typeface="Arial"/>
              <a:cs typeface="Arial"/>
            </a:endParaRPr>
          </a:p>
          <a:p>
            <a:pPr marL="1327785">
              <a:lnSpc>
                <a:spcPts val="4750"/>
              </a:lnSpc>
            </a:pPr>
            <a:r>
              <a:rPr sz="4000" spc="-30" dirty="0">
                <a:solidFill>
                  <a:srgbClr val="FFFFFF"/>
                </a:solidFill>
                <a:latin typeface="Arial"/>
                <a:cs typeface="Arial"/>
              </a:rPr>
              <a:t>&lt;table&gt;&lt;tr&gt;</a:t>
            </a:r>
            <a:endParaRPr sz="4000">
              <a:latin typeface="Arial"/>
              <a:cs typeface="Arial"/>
            </a:endParaRPr>
          </a:p>
          <a:p>
            <a:pPr marL="2013585">
              <a:lnSpc>
                <a:spcPts val="4700"/>
              </a:lnSpc>
            </a:pPr>
            <a:r>
              <a:rPr sz="4000" spc="-40" dirty="0">
                <a:solidFill>
                  <a:srgbClr val="CAF0FE"/>
                </a:solidFill>
                <a:latin typeface="Arial"/>
                <a:cs typeface="Arial"/>
              </a:rPr>
              <a:t>&lt;td&gt;&lt;/td&gt;</a:t>
            </a:r>
            <a:endParaRPr sz="4000">
              <a:latin typeface="Arial"/>
              <a:cs typeface="Arial"/>
            </a:endParaRPr>
          </a:p>
          <a:p>
            <a:pPr marL="2013585">
              <a:lnSpc>
                <a:spcPts val="4750"/>
              </a:lnSpc>
            </a:pPr>
            <a:r>
              <a:rPr sz="4000" spc="-40" dirty="0">
                <a:solidFill>
                  <a:srgbClr val="CAF0FE"/>
                </a:solidFill>
                <a:latin typeface="Arial"/>
                <a:cs typeface="Arial"/>
              </a:rPr>
              <a:t>&lt;td&gt;&lt;/td&gt;</a:t>
            </a:r>
            <a:endParaRPr sz="4000">
              <a:latin typeface="Arial"/>
              <a:cs typeface="Arial"/>
            </a:endParaRPr>
          </a:p>
          <a:p>
            <a:pPr marL="2013585">
              <a:lnSpc>
                <a:spcPts val="4750"/>
              </a:lnSpc>
            </a:pPr>
            <a:r>
              <a:rPr sz="4000" spc="-20" dirty="0">
                <a:solidFill>
                  <a:srgbClr val="FFFFFF"/>
                </a:solidFill>
                <a:latin typeface="Arial"/>
                <a:cs typeface="Arial"/>
              </a:rPr>
              <a:t>&lt;td</a:t>
            </a:r>
            <a:r>
              <a:rPr sz="4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25" dirty="0">
                <a:solidFill>
                  <a:srgbClr val="FFFFFF"/>
                </a:solidFill>
                <a:latin typeface="Arial"/>
                <a:cs typeface="Arial"/>
              </a:rPr>
              <a:t>id=”myCell”&gt;&lt;/td&gt;</a:t>
            </a:r>
            <a:endParaRPr sz="4000">
              <a:latin typeface="Arial"/>
              <a:cs typeface="Arial"/>
            </a:endParaRPr>
          </a:p>
          <a:p>
            <a:pPr marL="2013585">
              <a:lnSpc>
                <a:spcPts val="4700"/>
              </a:lnSpc>
            </a:pPr>
            <a:r>
              <a:rPr sz="4000" spc="-40" dirty="0">
                <a:solidFill>
                  <a:srgbClr val="FFFFFF"/>
                </a:solidFill>
                <a:latin typeface="Arial"/>
                <a:cs typeface="Arial"/>
              </a:rPr>
              <a:t>&lt;td&gt;&lt;/td&gt;</a:t>
            </a:r>
            <a:endParaRPr sz="4000">
              <a:latin typeface="Arial"/>
              <a:cs typeface="Arial"/>
            </a:endParaRPr>
          </a:p>
          <a:p>
            <a:pPr marL="1327785">
              <a:lnSpc>
                <a:spcPts val="4750"/>
              </a:lnSpc>
            </a:pPr>
            <a:r>
              <a:rPr sz="4000" spc="-10" dirty="0">
                <a:solidFill>
                  <a:srgbClr val="FFFFFF"/>
                </a:solidFill>
                <a:latin typeface="Arial"/>
                <a:cs typeface="Arial"/>
              </a:rPr>
              <a:t>&lt;/tr&gt;&lt;/table&gt;</a:t>
            </a:r>
            <a:endParaRPr sz="4000">
              <a:latin typeface="Arial"/>
              <a:cs typeface="Arial"/>
            </a:endParaRPr>
          </a:p>
          <a:p>
            <a:pPr marL="984885">
              <a:lnSpc>
                <a:spcPts val="4750"/>
              </a:lnSpc>
            </a:pPr>
            <a:r>
              <a:rPr sz="4000" spc="-65" dirty="0">
                <a:solidFill>
                  <a:srgbClr val="FFFFFF"/>
                </a:solidFill>
                <a:latin typeface="Arial"/>
                <a:cs typeface="Arial"/>
              </a:rPr>
              <a:t>&lt;/body&gt;</a:t>
            </a:r>
            <a:endParaRPr sz="4000">
              <a:latin typeface="Arial"/>
              <a:cs typeface="Arial"/>
            </a:endParaRPr>
          </a:p>
          <a:p>
            <a:pPr marL="641985">
              <a:lnSpc>
                <a:spcPts val="4750"/>
              </a:lnSpc>
            </a:pPr>
            <a:r>
              <a:rPr sz="4000" spc="-25" dirty="0">
                <a:solidFill>
                  <a:srgbClr val="FFFFFF"/>
                </a:solidFill>
                <a:latin typeface="Arial"/>
                <a:cs typeface="Arial"/>
              </a:rPr>
              <a:t>&lt;/html&gt;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18631" y="2489200"/>
            <a:ext cx="41910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05931" y="1612900"/>
            <a:ext cx="101981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80931" y="266700"/>
            <a:ext cx="62611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7410">
              <a:spcBef>
                <a:spcPts val="100"/>
              </a:spcBef>
            </a:pPr>
            <a:r>
              <a:rPr spc="-80" dirty="0"/>
              <a:t>Traversing</a:t>
            </a:r>
            <a:r>
              <a:rPr spc="-100" dirty="0"/>
              <a:t> </a:t>
            </a:r>
            <a:r>
              <a:rPr spc="-145" dirty="0"/>
              <a:t>Examples</a:t>
            </a:r>
          </a:p>
        </p:txBody>
      </p:sp>
      <p:sp>
        <p:nvSpPr>
          <p:cNvPr id="8" name="object 8"/>
          <p:cNvSpPr/>
          <p:nvPr/>
        </p:nvSpPr>
        <p:spPr>
          <a:xfrm>
            <a:off x="6396831" y="2489200"/>
            <a:ext cx="3314700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53631" y="3454400"/>
            <a:ext cx="6858000" cy="6261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73331" y="2489200"/>
            <a:ext cx="3594100" cy="965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171031" y="1455420"/>
            <a:ext cx="9330690" cy="8163773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spcBef>
                <a:spcPts val="1240"/>
              </a:spcBef>
            </a:pPr>
            <a:r>
              <a:rPr sz="4800" spc="-195" dirty="0">
                <a:solidFill>
                  <a:srgbClr val="FFFFFF"/>
                </a:solidFill>
                <a:latin typeface="Arial"/>
                <a:cs typeface="Arial"/>
              </a:rPr>
              <a:t>Get </a:t>
            </a:r>
            <a:r>
              <a:rPr sz="4800" spc="-30" dirty="0">
                <a:solidFill>
                  <a:srgbClr val="FFFFFF"/>
                </a:solidFill>
                <a:latin typeface="Arial"/>
                <a:cs typeface="Arial"/>
              </a:rPr>
              <a:t>previous </a:t>
            </a:r>
            <a:r>
              <a:rPr sz="4800" spc="-15" dirty="0">
                <a:solidFill>
                  <a:srgbClr val="FFFFFF"/>
                </a:solidFill>
                <a:latin typeface="Arial"/>
                <a:cs typeface="Arial"/>
              </a:rPr>
              <a:t>table </a:t>
            </a:r>
            <a:r>
              <a:rPr sz="4800" spc="-75" dirty="0">
                <a:solidFill>
                  <a:srgbClr val="FFFFFF"/>
                </a:solidFill>
                <a:latin typeface="Arial"/>
                <a:cs typeface="Arial"/>
              </a:rPr>
              <a:t>cells </a:t>
            </a:r>
            <a:r>
              <a:rPr sz="4800" spc="9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800" spc="-95" dirty="0">
                <a:solidFill>
                  <a:srgbClr val="FFFFFF"/>
                </a:solidFill>
                <a:latin typeface="Arial"/>
                <a:cs typeface="Arial"/>
              </a:rPr>
              <a:t>#myCell.</a:t>
            </a:r>
            <a:endParaRPr sz="4800">
              <a:latin typeface="Arial"/>
              <a:cs typeface="Arial"/>
            </a:endParaRPr>
          </a:p>
          <a:p>
            <a:pPr marL="25400">
              <a:spcBef>
                <a:spcPts val="1140"/>
              </a:spcBef>
            </a:pP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800" spc="-10" dirty="0">
                <a:solidFill>
                  <a:srgbClr val="CAF0FE"/>
                </a:solidFill>
                <a:latin typeface="Arial"/>
                <a:cs typeface="Arial"/>
              </a:rPr>
              <a:t>#myCell</a:t>
            </a: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”).</a:t>
            </a:r>
            <a:r>
              <a:rPr sz="4800" spc="-10" dirty="0">
                <a:solidFill>
                  <a:srgbClr val="E0EDD4"/>
                </a:solidFill>
                <a:latin typeface="Arial"/>
                <a:cs typeface="Arial"/>
              </a:rPr>
              <a:t>prevAll</a:t>
            </a: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().</a:t>
            </a:r>
            <a:r>
              <a:rPr sz="4800" spc="-10" dirty="0">
                <a:solidFill>
                  <a:srgbClr val="E0EDD4"/>
                </a:solidFill>
                <a:latin typeface="Arial"/>
                <a:cs typeface="Arial"/>
              </a:rPr>
              <a:t>andSelf</a:t>
            </a: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();</a:t>
            </a:r>
            <a:endParaRPr sz="4800">
              <a:latin typeface="Arial"/>
              <a:cs typeface="Arial"/>
            </a:endParaRPr>
          </a:p>
          <a:p>
            <a:pPr marL="641985">
              <a:lnSpc>
                <a:spcPts val="4750"/>
              </a:lnSpc>
              <a:spcBef>
                <a:spcPts val="1990"/>
              </a:spcBef>
            </a:pPr>
            <a:r>
              <a:rPr sz="4000" spc="-40" dirty="0">
                <a:solidFill>
                  <a:srgbClr val="FFFFFF"/>
                </a:solidFill>
                <a:latin typeface="Arial"/>
                <a:cs typeface="Arial"/>
              </a:rPr>
              <a:t>&lt;html&gt;</a:t>
            </a:r>
            <a:endParaRPr sz="4000">
              <a:latin typeface="Arial"/>
              <a:cs typeface="Arial"/>
            </a:endParaRPr>
          </a:p>
          <a:p>
            <a:pPr marL="984885">
              <a:lnSpc>
                <a:spcPts val="4750"/>
              </a:lnSpc>
            </a:pPr>
            <a:r>
              <a:rPr sz="4000" spc="-85" dirty="0">
                <a:solidFill>
                  <a:srgbClr val="FFFFFF"/>
                </a:solidFill>
                <a:latin typeface="Arial"/>
                <a:cs typeface="Arial"/>
              </a:rPr>
              <a:t>&lt;body&gt;</a:t>
            </a:r>
            <a:endParaRPr sz="4000">
              <a:latin typeface="Arial"/>
              <a:cs typeface="Arial"/>
            </a:endParaRPr>
          </a:p>
          <a:p>
            <a:pPr marL="1327785">
              <a:lnSpc>
                <a:spcPts val="4750"/>
              </a:lnSpc>
            </a:pPr>
            <a:r>
              <a:rPr sz="4000" spc="-30" dirty="0">
                <a:solidFill>
                  <a:srgbClr val="FFFFFF"/>
                </a:solidFill>
                <a:latin typeface="Arial"/>
                <a:cs typeface="Arial"/>
              </a:rPr>
              <a:t>&lt;table&gt;&lt;tr&gt;</a:t>
            </a:r>
            <a:endParaRPr sz="4000">
              <a:latin typeface="Arial"/>
              <a:cs typeface="Arial"/>
            </a:endParaRPr>
          </a:p>
          <a:p>
            <a:pPr marL="2013585">
              <a:lnSpc>
                <a:spcPts val="4700"/>
              </a:lnSpc>
            </a:pPr>
            <a:r>
              <a:rPr sz="4000" spc="-40" dirty="0">
                <a:solidFill>
                  <a:srgbClr val="CAF0FE"/>
                </a:solidFill>
                <a:latin typeface="Arial"/>
                <a:cs typeface="Arial"/>
              </a:rPr>
              <a:t>&lt;td&gt;&lt;/td&gt;</a:t>
            </a:r>
            <a:endParaRPr sz="4000">
              <a:latin typeface="Arial"/>
              <a:cs typeface="Arial"/>
            </a:endParaRPr>
          </a:p>
          <a:p>
            <a:pPr marL="2013585">
              <a:lnSpc>
                <a:spcPts val="4750"/>
              </a:lnSpc>
            </a:pPr>
            <a:r>
              <a:rPr sz="4000" spc="-40" dirty="0">
                <a:solidFill>
                  <a:srgbClr val="CAF0FE"/>
                </a:solidFill>
                <a:latin typeface="Arial"/>
                <a:cs typeface="Arial"/>
              </a:rPr>
              <a:t>&lt;td&gt;&lt;/td&gt;</a:t>
            </a:r>
            <a:endParaRPr sz="4000">
              <a:latin typeface="Arial"/>
              <a:cs typeface="Arial"/>
            </a:endParaRPr>
          </a:p>
          <a:p>
            <a:pPr marL="2013585">
              <a:lnSpc>
                <a:spcPts val="4750"/>
              </a:lnSpc>
            </a:pPr>
            <a:r>
              <a:rPr sz="4000" spc="-20" dirty="0">
                <a:solidFill>
                  <a:srgbClr val="CAF0FE"/>
                </a:solidFill>
                <a:latin typeface="Arial"/>
                <a:cs typeface="Arial"/>
              </a:rPr>
              <a:t>&lt;td</a:t>
            </a:r>
            <a:r>
              <a:rPr sz="4000" spc="-40" dirty="0">
                <a:solidFill>
                  <a:srgbClr val="CAF0FE"/>
                </a:solidFill>
                <a:latin typeface="Arial"/>
                <a:cs typeface="Arial"/>
              </a:rPr>
              <a:t> </a:t>
            </a:r>
            <a:r>
              <a:rPr sz="4000" spc="-25" dirty="0">
                <a:solidFill>
                  <a:srgbClr val="CAF0FE"/>
                </a:solidFill>
                <a:latin typeface="Arial"/>
                <a:cs typeface="Arial"/>
              </a:rPr>
              <a:t>id=”myCell”&gt;&lt;/td&gt;</a:t>
            </a:r>
            <a:endParaRPr sz="4000">
              <a:latin typeface="Arial"/>
              <a:cs typeface="Arial"/>
            </a:endParaRPr>
          </a:p>
          <a:p>
            <a:pPr marL="2013585">
              <a:lnSpc>
                <a:spcPts val="4700"/>
              </a:lnSpc>
            </a:pPr>
            <a:r>
              <a:rPr sz="4000" spc="-40" dirty="0">
                <a:solidFill>
                  <a:srgbClr val="FFFFFF"/>
                </a:solidFill>
                <a:latin typeface="Arial"/>
                <a:cs typeface="Arial"/>
              </a:rPr>
              <a:t>&lt;td&gt;&lt;/td&gt;</a:t>
            </a:r>
            <a:endParaRPr sz="4000">
              <a:latin typeface="Arial"/>
              <a:cs typeface="Arial"/>
            </a:endParaRPr>
          </a:p>
          <a:p>
            <a:pPr marL="1327785">
              <a:lnSpc>
                <a:spcPts val="4750"/>
              </a:lnSpc>
            </a:pPr>
            <a:r>
              <a:rPr sz="4000" spc="-10" dirty="0">
                <a:solidFill>
                  <a:srgbClr val="FFFFFF"/>
                </a:solidFill>
                <a:latin typeface="Arial"/>
                <a:cs typeface="Arial"/>
              </a:rPr>
              <a:t>&lt;/tr&gt;&lt;/table&gt;</a:t>
            </a:r>
            <a:endParaRPr sz="4000">
              <a:latin typeface="Arial"/>
              <a:cs typeface="Arial"/>
            </a:endParaRPr>
          </a:p>
          <a:p>
            <a:pPr marL="984885">
              <a:lnSpc>
                <a:spcPts val="4750"/>
              </a:lnSpc>
            </a:pPr>
            <a:r>
              <a:rPr sz="4000" spc="-65" dirty="0">
                <a:solidFill>
                  <a:srgbClr val="FFFFFF"/>
                </a:solidFill>
                <a:latin typeface="Arial"/>
                <a:cs typeface="Arial"/>
              </a:rPr>
              <a:t>&lt;/body&gt;</a:t>
            </a:r>
            <a:endParaRPr sz="4000">
              <a:latin typeface="Arial"/>
              <a:cs typeface="Arial"/>
            </a:endParaRPr>
          </a:p>
          <a:p>
            <a:pPr marL="641985">
              <a:lnSpc>
                <a:spcPts val="4750"/>
              </a:lnSpc>
            </a:pPr>
            <a:r>
              <a:rPr sz="4000" spc="-25" dirty="0">
                <a:solidFill>
                  <a:srgbClr val="FFFFFF"/>
                </a:solidFill>
                <a:latin typeface="Arial"/>
                <a:cs typeface="Arial"/>
              </a:rPr>
              <a:t>&lt;/html&gt;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1031" y="3771900"/>
            <a:ext cx="5727700" cy="566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18631" y="2489200"/>
            <a:ext cx="33909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05931" y="1612900"/>
            <a:ext cx="119634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71032" y="1455420"/>
            <a:ext cx="11184255" cy="7868821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spcBef>
                <a:spcPts val="1240"/>
              </a:spcBef>
            </a:pPr>
            <a:r>
              <a:rPr sz="4800" spc="40" dirty="0">
                <a:solidFill>
                  <a:srgbClr val="FFFFFF"/>
                </a:solidFill>
                <a:latin typeface="Arial"/>
                <a:cs typeface="Arial"/>
              </a:rPr>
              <a:t>Move </a:t>
            </a:r>
            <a:r>
              <a:rPr sz="4800" spc="-65" dirty="0">
                <a:solidFill>
                  <a:srgbClr val="FFFFFF"/>
                </a:solidFill>
                <a:latin typeface="Arial"/>
                <a:cs typeface="Arial"/>
              </a:rPr>
              <a:t>paragraphs </a:t>
            </a:r>
            <a:r>
              <a:rPr sz="4800" spc="9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800" spc="-55" dirty="0">
                <a:solidFill>
                  <a:srgbClr val="FFFFFF"/>
                </a:solidFill>
                <a:latin typeface="Arial"/>
                <a:cs typeface="Arial"/>
              </a:rPr>
              <a:t>element </a:t>
            </a:r>
            <a:r>
              <a:rPr sz="4800" spc="15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4800" spc="-5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4800" spc="-4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165" dirty="0">
                <a:solidFill>
                  <a:srgbClr val="FFFFFF"/>
                </a:solidFill>
                <a:latin typeface="Arial"/>
                <a:cs typeface="Arial"/>
              </a:rPr>
              <a:t>“foo”</a:t>
            </a:r>
            <a:endParaRPr sz="4800">
              <a:latin typeface="Arial"/>
              <a:cs typeface="Arial"/>
            </a:endParaRPr>
          </a:p>
          <a:p>
            <a:pPr marL="25400">
              <a:spcBef>
                <a:spcPts val="1140"/>
              </a:spcBef>
            </a:pPr>
            <a:r>
              <a:rPr sz="4800" spc="4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800" spc="40" dirty="0">
                <a:solidFill>
                  <a:srgbClr val="CAF0FE"/>
                </a:solidFill>
                <a:latin typeface="Arial"/>
                <a:cs typeface="Arial"/>
              </a:rPr>
              <a:t>table</a:t>
            </a:r>
            <a:r>
              <a:rPr sz="4800" spc="40" dirty="0">
                <a:solidFill>
                  <a:srgbClr val="FFFFFF"/>
                </a:solidFill>
                <a:latin typeface="Arial"/>
                <a:cs typeface="Arial"/>
              </a:rPr>
              <a:t>”)</a:t>
            </a:r>
            <a:endParaRPr sz="4800">
              <a:latin typeface="Arial"/>
              <a:cs typeface="Arial"/>
            </a:endParaRPr>
          </a:p>
          <a:p>
            <a:pPr marL="159385">
              <a:lnSpc>
                <a:spcPts val="4750"/>
              </a:lnSpc>
              <a:spcBef>
                <a:spcPts val="4490"/>
              </a:spcBef>
            </a:pPr>
            <a:r>
              <a:rPr sz="4000" spc="-40" dirty="0">
                <a:solidFill>
                  <a:srgbClr val="FFFFFF"/>
                </a:solidFill>
                <a:latin typeface="Arial"/>
                <a:cs typeface="Arial"/>
              </a:rPr>
              <a:t>&lt;html&gt;</a:t>
            </a:r>
            <a:endParaRPr sz="4000">
              <a:latin typeface="Arial"/>
              <a:cs typeface="Arial"/>
            </a:endParaRPr>
          </a:p>
          <a:p>
            <a:pPr marL="502284">
              <a:lnSpc>
                <a:spcPts val="4750"/>
              </a:lnSpc>
            </a:pPr>
            <a:r>
              <a:rPr sz="4000" spc="-85" dirty="0">
                <a:solidFill>
                  <a:srgbClr val="FFFFFF"/>
                </a:solidFill>
                <a:latin typeface="Arial"/>
                <a:cs typeface="Arial"/>
              </a:rPr>
              <a:t>&lt;body&gt;</a:t>
            </a:r>
            <a:endParaRPr sz="4000">
              <a:latin typeface="Arial"/>
              <a:cs typeface="Arial"/>
            </a:endParaRPr>
          </a:p>
          <a:p>
            <a:pPr marL="845185">
              <a:lnSpc>
                <a:spcPts val="4750"/>
              </a:lnSpc>
            </a:pPr>
            <a:r>
              <a:rPr sz="4000" spc="-50" dirty="0">
                <a:solidFill>
                  <a:srgbClr val="CAF0FE"/>
                </a:solidFill>
                <a:latin typeface="Arial"/>
                <a:cs typeface="Arial"/>
              </a:rPr>
              <a:t>&lt;table&gt;&lt;/table&gt;</a:t>
            </a:r>
            <a:endParaRPr sz="4000">
              <a:latin typeface="Arial"/>
              <a:cs typeface="Arial"/>
            </a:endParaRPr>
          </a:p>
          <a:p>
            <a:pPr marL="845185">
              <a:lnSpc>
                <a:spcPts val="4700"/>
              </a:lnSpc>
            </a:pPr>
            <a:r>
              <a:rPr sz="4000" spc="-45" dirty="0">
                <a:solidFill>
                  <a:srgbClr val="FFFFFF"/>
                </a:solidFill>
                <a:latin typeface="Arial"/>
                <a:cs typeface="Arial"/>
              </a:rPr>
              <a:t>&lt;div&gt;</a:t>
            </a:r>
            <a:endParaRPr sz="4000">
              <a:latin typeface="Arial"/>
              <a:cs typeface="Arial"/>
            </a:endParaRPr>
          </a:p>
          <a:p>
            <a:pPr marL="1188085">
              <a:lnSpc>
                <a:spcPts val="4750"/>
              </a:lnSpc>
            </a:pPr>
            <a:r>
              <a:rPr sz="4000" spc="-75" dirty="0">
                <a:solidFill>
                  <a:srgbClr val="FFFFFF"/>
                </a:solidFill>
                <a:latin typeface="Arial"/>
                <a:cs typeface="Arial"/>
              </a:rPr>
              <a:t>&lt;p&gt;foo&lt;/p&gt;</a:t>
            </a:r>
            <a:endParaRPr sz="4000">
              <a:latin typeface="Arial"/>
              <a:cs typeface="Arial"/>
            </a:endParaRPr>
          </a:p>
          <a:p>
            <a:pPr marL="1188085">
              <a:lnSpc>
                <a:spcPts val="4750"/>
              </a:lnSpc>
            </a:pPr>
            <a:r>
              <a:rPr sz="4000" spc="-110" dirty="0">
                <a:solidFill>
                  <a:srgbClr val="FFFFFF"/>
                </a:solidFill>
                <a:latin typeface="Arial"/>
                <a:cs typeface="Arial"/>
              </a:rPr>
              <a:t>&lt;span&gt;bar&lt;/span&gt;</a:t>
            </a:r>
            <a:endParaRPr sz="4000">
              <a:latin typeface="Arial"/>
              <a:cs typeface="Arial"/>
            </a:endParaRPr>
          </a:p>
          <a:p>
            <a:pPr marL="845185">
              <a:lnSpc>
                <a:spcPts val="4700"/>
              </a:lnSpc>
            </a:pPr>
            <a:r>
              <a:rPr sz="4000" spc="-20" dirty="0">
                <a:solidFill>
                  <a:srgbClr val="FFFFFF"/>
                </a:solidFill>
                <a:latin typeface="Arial"/>
                <a:cs typeface="Arial"/>
              </a:rPr>
              <a:t>&lt;/div&gt;</a:t>
            </a:r>
            <a:endParaRPr sz="4000">
              <a:latin typeface="Arial"/>
              <a:cs typeface="Arial"/>
            </a:endParaRPr>
          </a:p>
          <a:p>
            <a:pPr marL="502284">
              <a:lnSpc>
                <a:spcPts val="4750"/>
              </a:lnSpc>
            </a:pPr>
            <a:r>
              <a:rPr sz="4000" spc="-65" dirty="0">
                <a:solidFill>
                  <a:srgbClr val="FFFFFF"/>
                </a:solidFill>
                <a:latin typeface="Arial"/>
                <a:cs typeface="Arial"/>
              </a:rPr>
              <a:t>&lt;/body&gt;</a:t>
            </a:r>
            <a:endParaRPr sz="4000">
              <a:latin typeface="Arial"/>
              <a:cs typeface="Arial"/>
            </a:endParaRPr>
          </a:p>
          <a:p>
            <a:pPr marL="159385"/>
            <a:r>
              <a:rPr sz="4000" spc="-25" dirty="0">
                <a:solidFill>
                  <a:srgbClr val="FFFFFF"/>
                </a:solidFill>
                <a:latin typeface="Arial"/>
                <a:cs typeface="Arial"/>
              </a:rPr>
              <a:t>&lt;/html&gt;</a:t>
            </a:r>
            <a:endParaRPr sz="4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80931" y="266700"/>
            <a:ext cx="6261100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45931" y="370840"/>
            <a:ext cx="8477084" cy="756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7410">
              <a:spcBef>
                <a:spcPts val="100"/>
              </a:spcBef>
            </a:pPr>
            <a:r>
              <a:rPr spc="-80" dirty="0"/>
              <a:t>Traversing</a:t>
            </a:r>
            <a:r>
              <a:rPr spc="-100" dirty="0"/>
              <a:t> </a:t>
            </a:r>
            <a:r>
              <a:rPr spc="-145" dirty="0"/>
              <a:t>Examples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1031" y="3771900"/>
            <a:ext cx="5727700" cy="566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18631" y="2489200"/>
            <a:ext cx="33909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05931" y="1612900"/>
            <a:ext cx="119634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80931" y="266700"/>
            <a:ext cx="6261100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504673" y="317500"/>
            <a:ext cx="8477084" cy="756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7410">
              <a:spcBef>
                <a:spcPts val="100"/>
              </a:spcBef>
            </a:pPr>
            <a:r>
              <a:rPr spc="-80" dirty="0"/>
              <a:t>Traversing</a:t>
            </a:r>
            <a:r>
              <a:rPr spc="-100" dirty="0"/>
              <a:t> </a:t>
            </a:r>
            <a:r>
              <a:rPr spc="-145" dirty="0"/>
              <a:t>Examples</a:t>
            </a:r>
          </a:p>
        </p:txBody>
      </p:sp>
      <p:sp>
        <p:nvSpPr>
          <p:cNvPr id="9" name="object 9"/>
          <p:cNvSpPr/>
          <p:nvPr/>
        </p:nvSpPr>
        <p:spPr>
          <a:xfrm>
            <a:off x="5571331" y="2489200"/>
            <a:ext cx="255270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71032" y="1455420"/>
            <a:ext cx="11184255" cy="7868821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spcBef>
                <a:spcPts val="1240"/>
              </a:spcBef>
            </a:pPr>
            <a:r>
              <a:rPr sz="4800" spc="40" dirty="0">
                <a:solidFill>
                  <a:srgbClr val="FFFFFF"/>
                </a:solidFill>
                <a:latin typeface="Arial"/>
                <a:cs typeface="Arial"/>
              </a:rPr>
              <a:t>Move </a:t>
            </a:r>
            <a:r>
              <a:rPr sz="4800" spc="-65" dirty="0">
                <a:solidFill>
                  <a:srgbClr val="FFFFFF"/>
                </a:solidFill>
                <a:latin typeface="Arial"/>
                <a:cs typeface="Arial"/>
              </a:rPr>
              <a:t>paragraphs </a:t>
            </a:r>
            <a:r>
              <a:rPr sz="4800" spc="9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800" spc="-55" dirty="0">
                <a:solidFill>
                  <a:srgbClr val="FFFFFF"/>
                </a:solidFill>
                <a:latin typeface="Arial"/>
                <a:cs typeface="Arial"/>
              </a:rPr>
              <a:t>element </a:t>
            </a:r>
            <a:r>
              <a:rPr sz="4800" spc="15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4800" spc="-5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4800" spc="-4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165" dirty="0">
                <a:solidFill>
                  <a:srgbClr val="FFFFFF"/>
                </a:solidFill>
                <a:latin typeface="Arial"/>
                <a:cs typeface="Arial"/>
              </a:rPr>
              <a:t>“foo”</a:t>
            </a:r>
            <a:endParaRPr sz="4800">
              <a:latin typeface="Arial"/>
              <a:cs typeface="Arial"/>
            </a:endParaRPr>
          </a:p>
          <a:p>
            <a:pPr marL="25400">
              <a:spcBef>
                <a:spcPts val="1140"/>
              </a:spcBef>
            </a:pPr>
            <a:r>
              <a:rPr sz="4800" spc="2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800" spc="20" dirty="0">
                <a:solidFill>
                  <a:srgbClr val="CAF0FE"/>
                </a:solidFill>
                <a:latin typeface="Arial"/>
                <a:cs typeface="Arial"/>
              </a:rPr>
              <a:t>table</a:t>
            </a:r>
            <a:r>
              <a:rPr sz="4800" spc="20" dirty="0">
                <a:solidFill>
                  <a:srgbClr val="FFFFFF"/>
                </a:solidFill>
                <a:latin typeface="Arial"/>
                <a:cs typeface="Arial"/>
              </a:rPr>
              <a:t>”).</a:t>
            </a:r>
            <a:r>
              <a:rPr sz="4800" spc="20" dirty="0">
                <a:solidFill>
                  <a:srgbClr val="E0EDD4"/>
                </a:solidFill>
                <a:latin typeface="Arial"/>
                <a:cs typeface="Arial"/>
              </a:rPr>
              <a:t>next</a:t>
            </a:r>
            <a:r>
              <a:rPr sz="4800" spc="20" dirty="0">
                <a:solidFill>
                  <a:srgbClr val="FFFFFF"/>
                </a:solidFill>
                <a:latin typeface="Arial"/>
                <a:cs typeface="Arial"/>
              </a:rPr>
              <a:t>()</a:t>
            </a:r>
            <a:endParaRPr sz="4800">
              <a:latin typeface="Arial"/>
              <a:cs typeface="Arial"/>
            </a:endParaRPr>
          </a:p>
          <a:p>
            <a:pPr marL="159385">
              <a:lnSpc>
                <a:spcPts val="4750"/>
              </a:lnSpc>
              <a:spcBef>
                <a:spcPts val="4490"/>
              </a:spcBef>
            </a:pPr>
            <a:r>
              <a:rPr sz="4000" spc="-40" dirty="0">
                <a:solidFill>
                  <a:srgbClr val="FFFFFF"/>
                </a:solidFill>
                <a:latin typeface="Arial"/>
                <a:cs typeface="Arial"/>
              </a:rPr>
              <a:t>&lt;html&gt;</a:t>
            </a:r>
            <a:endParaRPr sz="4000">
              <a:latin typeface="Arial"/>
              <a:cs typeface="Arial"/>
            </a:endParaRPr>
          </a:p>
          <a:p>
            <a:pPr marL="502284">
              <a:lnSpc>
                <a:spcPts val="4750"/>
              </a:lnSpc>
            </a:pPr>
            <a:r>
              <a:rPr sz="4000" spc="-85" dirty="0">
                <a:solidFill>
                  <a:srgbClr val="FFFFFF"/>
                </a:solidFill>
                <a:latin typeface="Arial"/>
                <a:cs typeface="Arial"/>
              </a:rPr>
              <a:t>&lt;body&gt;</a:t>
            </a:r>
            <a:endParaRPr sz="4000">
              <a:latin typeface="Arial"/>
              <a:cs typeface="Arial"/>
            </a:endParaRPr>
          </a:p>
          <a:p>
            <a:pPr marL="845185">
              <a:lnSpc>
                <a:spcPts val="4750"/>
              </a:lnSpc>
            </a:pPr>
            <a:r>
              <a:rPr sz="4000" spc="-50" dirty="0">
                <a:solidFill>
                  <a:srgbClr val="CAF0FE"/>
                </a:solidFill>
                <a:latin typeface="Arial"/>
                <a:cs typeface="Arial"/>
              </a:rPr>
              <a:t>&lt;table&gt;&lt;/table&gt;</a:t>
            </a:r>
            <a:endParaRPr sz="4000">
              <a:latin typeface="Arial"/>
              <a:cs typeface="Arial"/>
            </a:endParaRPr>
          </a:p>
          <a:p>
            <a:pPr marL="845185">
              <a:lnSpc>
                <a:spcPts val="4700"/>
              </a:lnSpc>
            </a:pPr>
            <a:r>
              <a:rPr sz="4000" spc="-45" dirty="0">
                <a:solidFill>
                  <a:srgbClr val="FFFFFF"/>
                </a:solidFill>
                <a:latin typeface="Arial"/>
                <a:cs typeface="Arial"/>
              </a:rPr>
              <a:t>&lt;div&gt;</a:t>
            </a:r>
            <a:endParaRPr sz="4000">
              <a:latin typeface="Arial"/>
              <a:cs typeface="Arial"/>
            </a:endParaRPr>
          </a:p>
          <a:p>
            <a:pPr marL="1188085">
              <a:lnSpc>
                <a:spcPts val="4750"/>
              </a:lnSpc>
            </a:pPr>
            <a:r>
              <a:rPr sz="4000" spc="-75" dirty="0">
                <a:solidFill>
                  <a:srgbClr val="FFFFFF"/>
                </a:solidFill>
                <a:latin typeface="Arial"/>
                <a:cs typeface="Arial"/>
              </a:rPr>
              <a:t>&lt;p&gt;foo&lt;/p&gt;</a:t>
            </a:r>
            <a:endParaRPr sz="4000">
              <a:latin typeface="Arial"/>
              <a:cs typeface="Arial"/>
            </a:endParaRPr>
          </a:p>
          <a:p>
            <a:pPr marL="1188085">
              <a:lnSpc>
                <a:spcPts val="4750"/>
              </a:lnSpc>
            </a:pPr>
            <a:r>
              <a:rPr sz="4000" spc="-110" dirty="0">
                <a:solidFill>
                  <a:srgbClr val="FFFFFF"/>
                </a:solidFill>
                <a:latin typeface="Arial"/>
                <a:cs typeface="Arial"/>
              </a:rPr>
              <a:t>&lt;span&gt;bar&lt;/span&gt;</a:t>
            </a:r>
            <a:endParaRPr sz="4000">
              <a:latin typeface="Arial"/>
              <a:cs typeface="Arial"/>
            </a:endParaRPr>
          </a:p>
          <a:p>
            <a:pPr marL="845185">
              <a:lnSpc>
                <a:spcPts val="4700"/>
              </a:lnSpc>
            </a:pPr>
            <a:r>
              <a:rPr sz="4000" spc="-20" dirty="0">
                <a:solidFill>
                  <a:srgbClr val="FFFFFF"/>
                </a:solidFill>
                <a:latin typeface="Arial"/>
                <a:cs typeface="Arial"/>
              </a:rPr>
              <a:t>&lt;/div&gt;</a:t>
            </a:r>
            <a:endParaRPr sz="4000">
              <a:latin typeface="Arial"/>
              <a:cs typeface="Arial"/>
            </a:endParaRPr>
          </a:p>
          <a:p>
            <a:pPr marL="502284">
              <a:lnSpc>
                <a:spcPts val="4750"/>
              </a:lnSpc>
            </a:pPr>
            <a:r>
              <a:rPr sz="4000" spc="-65" dirty="0">
                <a:solidFill>
                  <a:srgbClr val="FFFFFF"/>
                </a:solidFill>
                <a:latin typeface="Arial"/>
                <a:cs typeface="Arial"/>
              </a:rPr>
              <a:t>&lt;/body&gt;</a:t>
            </a:r>
            <a:endParaRPr sz="4000">
              <a:latin typeface="Arial"/>
              <a:cs typeface="Arial"/>
            </a:endParaRPr>
          </a:p>
          <a:p>
            <a:pPr marL="159385"/>
            <a:r>
              <a:rPr sz="4000" spc="-25" dirty="0">
                <a:solidFill>
                  <a:srgbClr val="FFFFFF"/>
                </a:solidFill>
                <a:latin typeface="Arial"/>
                <a:cs typeface="Arial"/>
              </a:rPr>
              <a:t>&lt;/html&gt;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18631" y="2489200"/>
            <a:ext cx="33909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05931" y="1612900"/>
            <a:ext cx="119634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71031" y="3771900"/>
            <a:ext cx="5727700" cy="5664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80931" y="266700"/>
            <a:ext cx="6261100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462249" y="275401"/>
            <a:ext cx="8477084" cy="756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7410">
              <a:spcBef>
                <a:spcPts val="100"/>
              </a:spcBef>
            </a:pPr>
            <a:r>
              <a:rPr spc="-80" dirty="0"/>
              <a:t>Traversing</a:t>
            </a:r>
            <a:r>
              <a:rPr spc="-100" dirty="0"/>
              <a:t> </a:t>
            </a:r>
            <a:r>
              <a:rPr spc="-145" dirty="0"/>
              <a:t>Examples</a:t>
            </a:r>
          </a:p>
        </p:txBody>
      </p:sp>
      <p:sp>
        <p:nvSpPr>
          <p:cNvPr id="9" name="object 9"/>
          <p:cNvSpPr/>
          <p:nvPr/>
        </p:nvSpPr>
        <p:spPr>
          <a:xfrm>
            <a:off x="5571331" y="2489200"/>
            <a:ext cx="255270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71032" y="1455420"/>
            <a:ext cx="11184255" cy="7868821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spcBef>
                <a:spcPts val="1240"/>
              </a:spcBef>
            </a:pPr>
            <a:r>
              <a:rPr sz="4800" spc="40" dirty="0">
                <a:solidFill>
                  <a:srgbClr val="FFFFFF"/>
                </a:solidFill>
                <a:latin typeface="Arial"/>
                <a:cs typeface="Arial"/>
              </a:rPr>
              <a:t>Move </a:t>
            </a:r>
            <a:r>
              <a:rPr sz="4800" spc="-65" dirty="0">
                <a:solidFill>
                  <a:srgbClr val="FFFFFF"/>
                </a:solidFill>
                <a:latin typeface="Arial"/>
                <a:cs typeface="Arial"/>
              </a:rPr>
              <a:t>paragraphs </a:t>
            </a:r>
            <a:r>
              <a:rPr sz="4800" spc="9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800" spc="-55" dirty="0">
                <a:solidFill>
                  <a:srgbClr val="FFFFFF"/>
                </a:solidFill>
                <a:latin typeface="Arial"/>
                <a:cs typeface="Arial"/>
              </a:rPr>
              <a:t>element </a:t>
            </a:r>
            <a:r>
              <a:rPr sz="4800" spc="15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4800" spc="-5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4800" spc="-4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165" dirty="0">
                <a:solidFill>
                  <a:srgbClr val="FFFFFF"/>
                </a:solidFill>
                <a:latin typeface="Arial"/>
                <a:cs typeface="Arial"/>
              </a:rPr>
              <a:t>“foo”</a:t>
            </a:r>
            <a:endParaRPr sz="4800">
              <a:latin typeface="Arial"/>
              <a:cs typeface="Arial"/>
            </a:endParaRPr>
          </a:p>
          <a:p>
            <a:pPr marL="25400">
              <a:spcBef>
                <a:spcPts val="1140"/>
              </a:spcBef>
            </a:pPr>
            <a:r>
              <a:rPr sz="4800" spc="2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800" spc="20" dirty="0">
                <a:solidFill>
                  <a:srgbClr val="CAF0FE"/>
                </a:solidFill>
                <a:latin typeface="Arial"/>
                <a:cs typeface="Arial"/>
              </a:rPr>
              <a:t>table</a:t>
            </a:r>
            <a:r>
              <a:rPr sz="4800" spc="20" dirty="0">
                <a:solidFill>
                  <a:srgbClr val="FFFFFF"/>
                </a:solidFill>
                <a:latin typeface="Arial"/>
                <a:cs typeface="Arial"/>
              </a:rPr>
              <a:t>”).</a:t>
            </a:r>
            <a:r>
              <a:rPr sz="4800" spc="20" dirty="0">
                <a:solidFill>
                  <a:srgbClr val="E0EDD4"/>
                </a:solidFill>
                <a:latin typeface="Arial"/>
                <a:cs typeface="Arial"/>
              </a:rPr>
              <a:t>next</a:t>
            </a:r>
            <a:r>
              <a:rPr sz="4800" spc="20" dirty="0">
                <a:solidFill>
                  <a:srgbClr val="FFFFFF"/>
                </a:solidFill>
                <a:latin typeface="Arial"/>
                <a:cs typeface="Arial"/>
              </a:rPr>
              <a:t>()</a:t>
            </a:r>
            <a:endParaRPr sz="4800">
              <a:latin typeface="Arial"/>
              <a:cs typeface="Arial"/>
            </a:endParaRPr>
          </a:p>
          <a:p>
            <a:pPr marL="159385">
              <a:lnSpc>
                <a:spcPts val="4750"/>
              </a:lnSpc>
              <a:spcBef>
                <a:spcPts val="4490"/>
              </a:spcBef>
            </a:pPr>
            <a:r>
              <a:rPr sz="4000" spc="-40" dirty="0">
                <a:solidFill>
                  <a:srgbClr val="FFFFFF"/>
                </a:solidFill>
                <a:latin typeface="Arial"/>
                <a:cs typeface="Arial"/>
              </a:rPr>
              <a:t>&lt;html&gt;</a:t>
            </a:r>
            <a:endParaRPr sz="4000">
              <a:latin typeface="Arial"/>
              <a:cs typeface="Arial"/>
            </a:endParaRPr>
          </a:p>
          <a:p>
            <a:pPr marL="502284">
              <a:lnSpc>
                <a:spcPts val="4750"/>
              </a:lnSpc>
            </a:pPr>
            <a:r>
              <a:rPr sz="4000" spc="-85" dirty="0">
                <a:solidFill>
                  <a:srgbClr val="FFFFFF"/>
                </a:solidFill>
                <a:latin typeface="Arial"/>
                <a:cs typeface="Arial"/>
              </a:rPr>
              <a:t>&lt;body&gt;</a:t>
            </a:r>
            <a:endParaRPr sz="4000">
              <a:latin typeface="Arial"/>
              <a:cs typeface="Arial"/>
            </a:endParaRPr>
          </a:p>
          <a:p>
            <a:pPr marL="845185">
              <a:lnSpc>
                <a:spcPts val="4750"/>
              </a:lnSpc>
            </a:pPr>
            <a:r>
              <a:rPr sz="4000" spc="-50" dirty="0">
                <a:solidFill>
                  <a:srgbClr val="FFFFFF"/>
                </a:solidFill>
                <a:latin typeface="Arial"/>
                <a:cs typeface="Arial"/>
              </a:rPr>
              <a:t>&lt;table&gt;&lt;/table&gt;</a:t>
            </a:r>
            <a:endParaRPr sz="4000">
              <a:latin typeface="Arial"/>
              <a:cs typeface="Arial"/>
            </a:endParaRPr>
          </a:p>
          <a:p>
            <a:pPr marL="845185">
              <a:lnSpc>
                <a:spcPts val="4700"/>
              </a:lnSpc>
            </a:pPr>
            <a:r>
              <a:rPr sz="4000" spc="-45" dirty="0">
                <a:solidFill>
                  <a:srgbClr val="CAF0FE"/>
                </a:solidFill>
                <a:latin typeface="Arial"/>
                <a:cs typeface="Arial"/>
              </a:rPr>
              <a:t>&lt;div&gt;</a:t>
            </a:r>
            <a:endParaRPr sz="4000">
              <a:latin typeface="Arial"/>
              <a:cs typeface="Arial"/>
            </a:endParaRPr>
          </a:p>
          <a:p>
            <a:pPr marL="1188085">
              <a:lnSpc>
                <a:spcPts val="4750"/>
              </a:lnSpc>
            </a:pPr>
            <a:r>
              <a:rPr sz="4000" spc="-75" dirty="0">
                <a:solidFill>
                  <a:srgbClr val="CAF0FE"/>
                </a:solidFill>
                <a:latin typeface="Arial"/>
                <a:cs typeface="Arial"/>
              </a:rPr>
              <a:t>&lt;p&gt;foo&lt;/p&gt;</a:t>
            </a:r>
            <a:endParaRPr sz="4000">
              <a:latin typeface="Arial"/>
              <a:cs typeface="Arial"/>
            </a:endParaRPr>
          </a:p>
          <a:p>
            <a:pPr marL="1188085">
              <a:lnSpc>
                <a:spcPts val="4750"/>
              </a:lnSpc>
            </a:pPr>
            <a:r>
              <a:rPr sz="4000" spc="-110" dirty="0">
                <a:solidFill>
                  <a:srgbClr val="CAF0FE"/>
                </a:solidFill>
                <a:latin typeface="Arial"/>
                <a:cs typeface="Arial"/>
              </a:rPr>
              <a:t>&lt;span&gt;bar&lt;/span&gt;</a:t>
            </a:r>
            <a:endParaRPr sz="4000">
              <a:latin typeface="Arial"/>
              <a:cs typeface="Arial"/>
            </a:endParaRPr>
          </a:p>
          <a:p>
            <a:pPr marL="845185">
              <a:lnSpc>
                <a:spcPts val="4700"/>
              </a:lnSpc>
            </a:pPr>
            <a:r>
              <a:rPr sz="4000" spc="-20" dirty="0">
                <a:solidFill>
                  <a:srgbClr val="CAF0FE"/>
                </a:solidFill>
                <a:latin typeface="Arial"/>
                <a:cs typeface="Arial"/>
              </a:rPr>
              <a:t>&lt;/div&gt;</a:t>
            </a:r>
            <a:endParaRPr sz="4000">
              <a:latin typeface="Arial"/>
              <a:cs typeface="Arial"/>
            </a:endParaRPr>
          </a:p>
          <a:p>
            <a:pPr marL="502284">
              <a:lnSpc>
                <a:spcPts val="4750"/>
              </a:lnSpc>
            </a:pPr>
            <a:r>
              <a:rPr sz="4000" spc="-65" dirty="0">
                <a:solidFill>
                  <a:srgbClr val="FFFFFF"/>
                </a:solidFill>
                <a:latin typeface="Arial"/>
                <a:cs typeface="Arial"/>
              </a:rPr>
              <a:t>&lt;/body&gt;</a:t>
            </a:r>
            <a:endParaRPr sz="4000">
              <a:latin typeface="Arial"/>
              <a:cs typeface="Arial"/>
            </a:endParaRPr>
          </a:p>
          <a:p>
            <a:pPr marL="159385"/>
            <a:r>
              <a:rPr sz="4000" spc="-25" dirty="0">
                <a:solidFill>
                  <a:srgbClr val="FFFFFF"/>
                </a:solidFill>
                <a:latin typeface="Arial"/>
                <a:cs typeface="Arial"/>
              </a:rPr>
              <a:t>&lt;/html&gt;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18631" y="2489200"/>
            <a:ext cx="33909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05931" y="1612900"/>
            <a:ext cx="11963400" cy="96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80931" y="266700"/>
            <a:ext cx="62611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71331" y="327419"/>
            <a:ext cx="8477084" cy="756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7410">
              <a:spcBef>
                <a:spcPts val="100"/>
              </a:spcBef>
            </a:pPr>
            <a:r>
              <a:rPr spc="-80" dirty="0"/>
              <a:t>Traversing</a:t>
            </a:r>
            <a:r>
              <a:rPr spc="-100" dirty="0"/>
              <a:t> </a:t>
            </a:r>
            <a:r>
              <a:rPr spc="-145" dirty="0"/>
              <a:t>Examples</a:t>
            </a:r>
          </a:p>
        </p:txBody>
      </p:sp>
      <p:sp>
        <p:nvSpPr>
          <p:cNvPr id="8" name="object 8"/>
          <p:cNvSpPr/>
          <p:nvPr/>
        </p:nvSpPr>
        <p:spPr>
          <a:xfrm>
            <a:off x="5571331" y="2489200"/>
            <a:ext cx="2552700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11231" y="2489200"/>
            <a:ext cx="342900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71031" y="3771900"/>
            <a:ext cx="5727700" cy="5664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171032" y="1455420"/>
            <a:ext cx="11184255" cy="7868821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spcBef>
                <a:spcPts val="1240"/>
              </a:spcBef>
            </a:pPr>
            <a:r>
              <a:rPr sz="4800" spc="40" dirty="0">
                <a:solidFill>
                  <a:srgbClr val="FFFFFF"/>
                </a:solidFill>
                <a:latin typeface="Arial"/>
                <a:cs typeface="Arial"/>
              </a:rPr>
              <a:t>Move </a:t>
            </a:r>
            <a:r>
              <a:rPr sz="4800" spc="-65" dirty="0">
                <a:solidFill>
                  <a:srgbClr val="FFFFFF"/>
                </a:solidFill>
                <a:latin typeface="Arial"/>
                <a:cs typeface="Arial"/>
              </a:rPr>
              <a:t>paragraphs </a:t>
            </a:r>
            <a:r>
              <a:rPr sz="4800" spc="9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800" spc="-55" dirty="0">
                <a:solidFill>
                  <a:srgbClr val="FFFFFF"/>
                </a:solidFill>
                <a:latin typeface="Arial"/>
                <a:cs typeface="Arial"/>
              </a:rPr>
              <a:t>element </a:t>
            </a:r>
            <a:r>
              <a:rPr sz="4800" spc="15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4800" spc="-5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4800" spc="-4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165" dirty="0">
                <a:solidFill>
                  <a:srgbClr val="FFFFFF"/>
                </a:solidFill>
                <a:latin typeface="Arial"/>
                <a:cs typeface="Arial"/>
              </a:rPr>
              <a:t>“foo”</a:t>
            </a:r>
            <a:endParaRPr sz="4800" dirty="0">
              <a:latin typeface="Arial"/>
              <a:cs typeface="Arial"/>
            </a:endParaRPr>
          </a:p>
          <a:p>
            <a:pPr marL="25400">
              <a:spcBef>
                <a:spcPts val="1140"/>
              </a:spcBef>
            </a:pPr>
            <a:r>
              <a:rPr sz="4800" spc="40" dirty="0">
                <a:solidFill>
                  <a:srgbClr val="FFFFFF"/>
                </a:solidFill>
                <a:latin typeface="Arial"/>
                <a:cs typeface="Arial"/>
              </a:rPr>
              <a:t>$(“</a:t>
            </a:r>
            <a:r>
              <a:rPr sz="4800" spc="40" dirty="0">
                <a:solidFill>
                  <a:srgbClr val="CAF0FE"/>
                </a:solidFill>
                <a:latin typeface="Arial"/>
                <a:cs typeface="Arial"/>
              </a:rPr>
              <a:t>table</a:t>
            </a:r>
            <a:r>
              <a:rPr sz="4800" spc="40" dirty="0">
                <a:solidFill>
                  <a:srgbClr val="FFFFFF"/>
                </a:solidFill>
                <a:latin typeface="Arial"/>
                <a:cs typeface="Arial"/>
              </a:rPr>
              <a:t>”).</a:t>
            </a:r>
            <a:r>
              <a:rPr sz="4800" spc="40" dirty="0">
                <a:solidFill>
                  <a:srgbClr val="E0EDD4"/>
                </a:solidFill>
                <a:latin typeface="Arial"/>
                <a:cs typeface="Arial"/>
              </a:rPr>
              <a:t>next</a:t>
            </a:r>
            <a:r>
              <a:rPr sz="4800" spc="40" dirty="0">
                <a:solidFill>
                  <a:srgbClr val="FFFFFF"/>
                </a:solidFill>
                <a:latin typeface="Arial"/>
                <a:cs typeface="Arial"/>
              </a:rPr>
              <a:t>().</a:t>
            </a:r>
            <a:r>
              <a:rPr sz="4800" spc="40" dirty="0">
                <a:solidFill>
                  <a:srgbClr val="E0EDD4"/>
                </a:solidFill>
                <a:latin typeface="Arial"/>
                <a:cs typeface="Arial"/>
              </a:rPr>
              <a:t>find</a:t>
            </a:r>
            <a:r>
              <a:rPr sz="4800" spc="40" dirty="0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sz="4800" spc="40" dirty="0">
                <a:solidFill>
                  <a:srgbClr val="CAF0FE"/>
                </a:solidFill>
                <a:latin typeface="Arial"/>
                <a:cs typeface="Arial"/>
              </a:rPr>
              <a:t>p</a:t>
            </a:r>
            <a:r>
              <a:rPr sz="4800" spc="40" dirty="0">
                <a:solidFill>
                  <a:srgbClr val="FFFFFF"/>
                </a:solidFill>
                <a:latin typeface="Arial"/>
                <a:cs typeface="Arial"/>
              </a:rPr>
              <a:t>”);</a:t>
            </a:r>
            <a:endParaRPr sz="4800" dirty="0">
              <a:latin typeface="Arial"/>
              <a:cs typeface="Arial"/>
            </a:endParaRPr>
          </a:p>
          <a:p>
            <a:pPr marL="159385">
              <a:lnSpc>
                <a:spcPts val="4750"/>
              </a:lnSpc>
              <a:spcBef>
                <a:spcPts val="4490"/>
              </a:spcBef>
            </a:pPr>
            <a:r>
              <a:rPr sz="4000" spc="-40" dirty="0">
                <a:solidFill>
                  <a:srgbClr val="FFFFFF"/>
                </a:solidFill>
                <a:latin typeface="Arial"/>
                <a:cs typeface="Arial"/>
              </a:rPr>
              <a:t>&lt;html&gt;</a:t>
            </a:r>
            <a:endParaRPr sz="4000" dirty="0">
              <a:latin typeface="Arial"/>
              <a:cs typeface="Arial"/>
            </a:endParaRPr>
          </a:p>
          <a:p>
            <a:pPr marL="502284">
              <a:lnSpc>
                <a:spcPts val="4750"/>
              </a:lnSpc>
            </a:pPr>
            <a:r>
              <a:rPr sz="4000" spc="-85" dirty="0">
                <a:solidFill>
                  <a:srgbClr val="FFFFFF"/>
                </a:solidFill>
                <a:latin typeface="Arial"/>
                <a:cs typeface="Arial"/>
              </a:rPr>
              <a:t>&lt;body&gt;</a:t>
            </a:r>
            <a:endParaRPr sz="4000" dirty="0">
              <a:latin typeface="Arial"/>
              <a:cs typeface="Arial"/>
            </a:endParaRPr>
          </a:p>
          <a:p>
            <a:pPr marL="845185">
              <a:lnSpc>
                <a:spcPts val="4750"/>
              </a:lnSpc>
            </a:pPr>
            <a:r>
              <a:rPr sz="4000" spc="-50" dirty="0">
                <a:solidFill>
                  <a:srgbClr val="FFFFFF"/>
                </a:solidFill>
                <a:latin typeface="Arial"/>
                <a:cs typeface="Arial"/>
              </a:rPr>
              <a:t>&lt;table&gt;&lt;/table&gt;</a:t>
            </a:r>
            <a:endParaRPr sz="4000" dirty="0">
              <a:latin typeface="Arial"/>
              <a:cs typeface="Arial"/>
            </a:endParaRPr>
          </a:p>
          <a:p>
            <a:pPr marL="845185">
              <a:lnSpc>
                <a:spcPts val="4700"/>
              </a:lnSpc>
            </a:pPr>
            <a:r>
              <a:rPr sz="4000" spc="-45" dirty="0">
                <a:solidFill>
                  <a:srgbClr val="FFFFFF"/>
                </a:solidFill>
                <a:latin typeface="Arial"/>
                <a:cs typeface="Arial"/>
              </a:rPr>
              <a:t>&lt;div&gt;</a:t>
            </a:r>
            <a:endParaRPr sz="4000" dirty="0">
              <a:latin typeface="Arial"/>
              <a:cs typeface="Arial"/>
            </a:endParaRPr>
          </a:p>
          <a:p>
            <a:pPr marL="1188085">
              <a:lnSpc>
                <a:spcPts val="4750"/>
              </a:lnSpc>
            </a:pPr>
            <a:r>
              <a:rPr sz="4000" spc="-75" dirty="0">
                <a:solidFill>
                  <a:srgbClr val="CAF0FE"/>
                </a:solidFill>
                <a:latin typeface="Arial"/>
                <a:cs typeface="Arial"/>
              </a:rPr>
              <a:t>&lt;p&gt;foo&lt;/p&gt;</a:t>
            </a:r>
            <a:endParaRPr sz="4000" dirty="0">
              <a:latin typeface="Arial"/>
              <a:cs typeface="Arial"/>
            </a:endParaRPr>
          </a:p>
          <a:p>
            <a:pPr marL="1188085">
              <a:lnSpc>
                <a:spcPts val="4750"/>
              </a:lnSpc>
            </a:pPr>
            <a:r>
              <a:rPr sz="4000" spc="-110" dirty="0">
                <a:solidFill>
                  <a:srgbClr val="FFFFFF"/>
                </a:solidFill>
                <a:latin typeface="Arial"/>
                <a:cs typeface="Arial"/>
              </a:rPr>
              <a:t>&lt;span&gt;bar&lt;/span&gt;</a:t>
            </a:r>
            <a:endParaRPr sz="4000" dirty="0">
              <a:latin typeface="Arial"/>
              <a:cs typeface="Arial"/>
            </a:endParaRPr>
          </a:p>
          <a:p>
            <a:pPr marL="845185">
              <a:lnSpc>
                <a:spcPts val="4700"/>
              </a:lnSpc>
            </a:pPr>
            <a:r>
              <a:rPr sz="4000" spc="-20" dirty="0">
                <a:solidFill>
                  <a:srgbClr val="FFFFFF"/>
                </a:solidFill>
                <a:latin typeface="Arial"/>
                <a:cs typeface="Arial"/>
              </a:rPr>
              <a:t>&lt;/div&gt;</a:t>
            </a:r>
            <a:endParaRPr sz="4000" dirty="0">
              <a:latin typeface="Arial"/>
              <a:cs typeface="Arial"/>
            </a:endParaRPr>
          </a:p>
          <a:p>
            <a:pPr marL="502284">
              <a:lnSpc>
                <a:spcPts val="4750"/>
              </a:lnSpc>
            </a:pPr>
            <a:r>
              <a:rPr sz="4000" spc="-65" dirty="0">
                <a:solidFill>
                  <a:srgbClr val="FFFFFF"/>
                </a:solidFill>
                <a:latin typeface="Arial"/>
                <a:cs typeface="Arial"/>
              </a:rPr>
              <a:t>&lt;/body&gt;</a:t>
            </a:r>
            <a:endParaRPr sz="4000" dirty="0">
              <a:latin typeface="Arial"/>
              <a:cs typeface="Arial"/>
            </a:endParaRPr>
          </a:p>
          <a:p>
            <a:pPr marL="159385"/>
            <a:r>
              <a:rPr sz="4000" spc="-25" dirty="0">
                <a:solidFill>
                  <a:srgbClr val="FFFFFF"/>
                </a:solidFill>
                <a:latin typeface="Arial"/>
                <a:cs typeface="Arial"/>
              </a:rPr>
              <a:t>&lt;/html&gt;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72931" y="4445000"/>
            <a:ext cx="4660900" cy="96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38031" y="4432300"/>
            <a:ext cx="39065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Ajax</a:t>
            </a:r>
            <a:r>
              <a:rPr spc="-90" dirty="0"/>
              <a:t> </a:t>
            </a:r>
            <a:r>
              <a:rPr spc="-145" dirty="0"/>
              <a:t>Examples</a:t>
            </a:r>
          </a:p>
        </p:txBody>
      </p:sp>
      <p:sp>
        <p:nvSpPr>
          <p:cNvPr id="4" name="object 4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831" y="0"/>
            <a:ext cx="9283700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5031" y="0"/>
            <a:ext cx="9207500" cy="1333500"/>
          </a:xfrm>
          <a:custGeom>
            <a:avLst/>
            <a:gdLst/>
            <a:ahLst/>
            <a:cxnLst/>
            <a:rect l="l" t="t" r="r" b="b"/>
            <a:pathLst>
              <a:path w="9207500" h="1333500">
                <a:moveTo>
                  <a:pt x="0" y="1333500"/>
                </a:moveTo>
                <a:lnTo>
                  <a:pt x="9207500" y="1333500"/>
                </a:lnTo>
                <a:lnTo>
                  <a:pt x="9207500" y="0"/>
                </a:lnTo>
                <a:lnTo>
                  <a:pt x="0" y="0"/>
                </a:lnTo>
                <a:lnTo>
                  <a:pt x="0" y="133350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07931" y="266700"/>
            <a:ext cx="46609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73031" y="254000"/>
            <a:ext cx="39065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Ajax</a:t>
            </a:r>
            <a:r>
              <a:rPr spc="-90" dirty="0"/>
              <a:t> </a:t>
            </a:r>
            <a:r>
              <a:rPr spc="-145" dirty="0"/>
              <a:t>Examples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640647-7E46-4A76-B6AE-75B1DE6E6224}"/>
              </a:ext>
            </a:extLst>
          </p:cNvPr>
          <p:cNvSpPr/>
          <p:nvPr/>
        </p:nvSpPr>
        <p:spPr>
          <a:xfrm>
            <a:off x="3298031" y="2986950"/>
            <a:ext cx="107442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2284">
              <a:lnSpc>
                <a:spcPts val="4750"/>
              </a:lnSpc>
            </a:pPr>
            <a:r>
              <a:rPr lang="en-US" sz="4000" spc="-85" dirty="0">
                <a:solidFill>
                  <a:srgbClr val="FFFFFF"/>
                </a:solidFill>
                <a:latin typeface="Arial"/>
                <a:cs typeface="Arial"/>
              </a:rPr>
              <a:t>$.ajax({</a:t>
            </a:r>
          </a:p>
          <a:p>
            <a:pPr marL="502284">
              <a:lnSpc>
                <a:spcPts val="4750"/>
              </a:lnSpc>
            </a:pPr>
            <a:r>
              <a:rPr lang="en-US" sz="4000" spc="-85" dirty="0">
                <a:solidFill>
                  <a:srgbClr val="FFFFFF"/>
                </a:solidFill>
                <a:latin typeface="Arial"/>
                <a:cs typeface="Arial"/>
              </a:rPr>
              <a:t>  method: "POST",</a:t>
            </a:r>
          </a:p>
          <a:p>
            <a:pPr marL="502284">
              <a:lnSpc>
                <a:spcPts val="4750"/>
              </a:lnSpc>
            </a:pPr>
            <a:r>
              <a:rPr lang="en-US" sz="4000" spc="-85" dirty="0">
                <a:solidFill>
                  <a:srgbClr val="FFFFFF"/>
                </a:solidFill>
                <a:latin typeface="Arial"/>
                <a:cs typeface="Arial"/>
              </a:rPr>
              <a:t>  url: "</a:t>
            </a:r>
            <a:r>
              <a:rPr lang="en-US" sz="4000" spc="-85" dirty="0" err="1">
                <a:solidFill>
                  <a:srgbClr val="FFFFFF"/>
                </a:solidFill>
                <a:latin typeface="Arial"/>
                <a:cs typeface="Arial"/>
              </a:rPr>
              <a:t>some.php</a:t>
            </a:r>
            <a:r>
              <a:rPr lang="en-US" sz="4000" spc="-85" dirty="0">
                <a:solidFill>
                  <a:srgbClr val="FFFFFF"/>
                </a:solidFill>
                <a:latin typeface="Arial"/>
                <a:cs typeface="Arial"/>
              </a:rPr>
              <a:t>",</a:t>
            </a:r>
          </a:p>
          <a:p>
            <a:pPr marL="502284">
              <a:lnSpc>
                <a:spcPts val="4750"/>
              </a:lnSpc>
            </a:pPr>
            <a:r>
              <a:rPr lang="en-US" sz="4000" spc="-85" dirty="0">
                <a:solidFill>
                  <a:srgbClr val="FFFFFF"/>
                </a:solidFill>
                <a:latin typeface="Arial"/>
                <a:cs typeface="Arial"/>
              </a:rPr>
              <a:t>  data: { name: "John", location: "Boston" }</a:t>
            </a:r>
          </a:p>
          <a:p>
            <a:pPr marL="502284">
              <a:lnSpc>
                <a:spcPts val="4750"/>
              </a:lnSpc>
            </a:pPr>
            <a:r>
              <a:rPr lang="en-US" sz="4000" spc="-85" dirty="0">
                <a:solidFill>
                  <a:srgbClr val="FFFFFF"/>
                </a:solidFill>
                <a:latin typeface="Arial"/>
                <a:cs typeface="Arial"/>
              </a:rPr>
              <a:t>})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</TotalTime>
  <Words>3002</Words>
  <Application>Microsoft Office PowerPoint</Application>
  <PresentationFormat>Custom</PresentationFormat>
  <Paragraphs>589</Paragraphs>
  <Slides>107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1" baseType="lpstr">
      <vt:lpstr>Arial</vt:lpstr>
      <vt:lpstr>Calibri</vt:lpstr>
      <vt:lpstr>Times New Roman</vt:lpstr>
      <vt:lpstr>Office Theme</vt:lpstr>
      <vt:lpstr>jQuery Essentials</vt:lpstr>
      <vt:lpstr>We needed a hero to get  these guys in line</vt:lpstr>
      <vt:lpstr>PowerPoint Presentation</vt:lpstr>
      <vt:lpstr>Easier to write jQuery than  pure JavaScript</vt:lpstr>
      <vt:lpstr>Hide divs with pure JavaScript</vt:lpstr>
      <vt:lpstr>Hide divs with pure JavaScript</vt:lpstr>
      <vt:lpstr>HTML is tied to JavaScript</vt:lpstr>
      <vt:lpstr>jQuery Philosophy</vt:lpstr>
      <vt:lpstr>jQuery Philosophy  #1. Find some HTML</vt:lpstr>
      <vt:lpstr>PowerPoint Presentation</vt:lpstr>
      <vt:lpstr>PowerPoint Presentation</vt:lpstr>
      <vt:lpstr>Find $(“div”)</vt:lpstr>
      <vt:lpstr>PowerPoint Presentation</vt:lpstr>
      <vt:lpstr>Give $() a selector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can also string selectors together</vt:lpstr>
      <vt:lpstr>PowerPoint Presentation</vt:lpstr>
      <vt:lpstr>Find $(“div”)</vt:lpstr>
      <vt:lpstr>Find Do $(“div”).addClass(“redbox”);</vt:lpstr>
      <vt:lpstr>PowerPoint Presentation</vt:lpstr>
      <vt:lpstr>PowerPoint Presentation</vt:lpstr>
      <vt:lpstr>PowerPoint Presentation</vt:lpstr>
      <vt:lpstr>PowerPoint Presentation</vt:lpstr>
      <vt:lpstr>One Method, Many Uses</vt:lpstr>
      <vt:lpstr>One Method, Many Uses</vt:lpstr>
      <vt:lpstr>jQuery Methods</vt:lpstr>
      <vt:lpstr>jQuery Methods</vt:lpstr>
      <vt:lpstr>jQuery Methods</vt:lpstr>
      <vt:lpstr>jQuery Methods</vt:lpstr>
      <vt:lpstr>jQuery Methods</vt:lpstr>
      <vt:lpstr>jQuery Methods</vt:lpstr>
      <vt:lpstr>jQuery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Moving Elements Examples</vt:lpstr>
      <vt:lpstr>Moving Elements Examples</vt:lpstr>
      <vt:lpstr>Moving Elements Examples</vt:lpstr>
      <vt:lpstr>Moving Elements Examples</vt:lpstr>
      <vt:lpstr>Moving Elements Examples</vt:lpstr>
      <vt:lpstr>Moving Elements Examples</vt:lpstr>
      <vt:lpstr>Attributes</vt:lpstr>
      <vt:lpstr>Attributes</vt:lpstr>
      <vt:lpstr>Attributes</vt:lpstr>
      <vt:lpstr>Attributes</vt:lpstr>
      <vt:lpstr>Attributes</vt:lpstr>
      <vt:lpstr>Attributes</vt:lpstr>
      <vt:lpstr>Attributes</vt:lpstr>
      <vt:lpstr>Attributes</vt:lpstr>
      <vt:lpstr>Attributes</vt:lpstr>
      <vt:lpstr>Attributes</vt:lpstr>
      <vt:lpstr>Attributes</vt:lpstr>
      <vt:lpstr>Attributes</vt:lpstr>
      <vt:lpstr>Attributes</vt:lpstr>
      <vt:lpstr>Attributes</vt:lpstr>
      <vt:lpstr>Attributes</vt:lpstr>
      <vt:lpstr>Attributes</vt:lpstr>
      <vt:lpstr>Attributes</vt:lpstr>
      <vt:lpstr>Attributes</vt:lpstr>
      <vt:lpstr>Attributes</vt:lpstr>
      <vt:lpstr>Attributes</vt:lpstr>
      <vt:lpstr>Attributes</vt:lpstr>
      <vt:lpstr>Events Examples</vt:lpstr>
      <vt:lpstr>Events</vt:lpstr>
      <vt:lpstr>Events</vt:lpstr>
      <vt:lpstr>Events</vt:lpstr>
      <vt:lpstr>Events</vt:lpstr>
      <vt:lpstr>Event Delegation</vt:lpstr>
      <vt:lpstr>Event Delegation</vt:lpstr>
      <vt:lpstr>Event Delegation</vt:lpstr>
      <vt:lpstr>Effects / Animation  Examples</vt:lpstr>
      <vt:lpstr>Animation / Effects</vt:lpstr>
      <vt:lpstr>PowerPoint Presentation</vt:lpstr>
      <vt:lpstr>PowerPoint Presentation</vt:lpstr>
      <vt:lpstr>PowerPoint Presentation</vt:lpstr>
      <vt:lpstr>Animation / Effects</vt:lpstr>
      <vt:lpstr>Animation / Effects</vt:lpstr>
      <vt:lpstr>Animation / Effects</vt:lpstr>
      <vt:lpstr>Animation / Effects</vt:lpstr>
      <vt:lpstr>Traversing Examples</vt:lpstr>
      <vt:lpstr>Traversing Examples</vt:lpstr>
      <vt:lpstr>Traversing Examples</vt:lpstr>
      <vt:lpstr>Traversing Examples</vt:lpstr>
      <vt:lpstr>Traversing Examples</vt:lpstr>
      <vt:lpstr>Traversing Examples</vt:lpstr>
      <vt:lpstr>Traversing Examples</vt:lpstr>
      <vt:lpstr>Traversing Examples</vt:lpstr>
      <vt:lpstr>Ajax Examples</vt:lpstr>
      <vt:lpstr>Ajax Examples</vt:lpstr>
      <vt:lpstr>Ajax Examples</vt:lpstr>
      <vt:lpstr>Wait, There’s More!</vt:lpstr>
      <vt:lpstr>jQuery isn’t only about simpler code</vt:lpstr>
      <vt:lpstr>Led to World Domination</vt:lpstr>
      <vt:lpstr>Usage Across Top 10,000 Sites</vt:lpstr>
      <vt:lpstr>PowerPoint Presentation</vt:lpstr>
      <vt:lpstr>Support</vt:lpstr>
      <vt:lpstr>Books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Essentials</dc:title>
  <cp:lastModifiedBy>Ahmed Elnemr</cp:lastModifiedBy>
  <cp:revision>7</cp:revision>
  <dcterms:created xsi:type="dcterms:W3CDTF">2018-04-28T10:35:15Z</dcterms:created>
  <dcterms:modified xsi:type="dcterms:W3CDTF">2018-04-28T14:27:59Z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2018-04-28T00:00:00Z</vt:filetime>
  </property>
</Properties>
</file>